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5" r:id="rId3"/>
    <p:sldId id="258" r:id="rId4"/>
    <p:sldId id="257" r:id="rId5"/>
    <p:sldId id="281" r:id="rId6"/>
    <p:sldId id="261" r:id="rId7"/>
    <p:sldId id="282" r:id="rId8"/>
    <p:sldId id="283" r:id="rId9"/>
    <p:sldId id="284" r:id="rId10"/>
    <p:sldId id="293" r:id="rId11"/>
    <p:sldId id="285" r:id="rId12"/>
    <p:sldId id="294" r:id="rId13"/>
    <p:sldId id="295" r:id="rId14"/>
    <p:sldId id="296" r:id="rId15"/>
    <p:sldId id="298" r:id="rId16"/>
    <p:sldId id="300" r:id="rId17"/>
    <p:sldId id="301" r:id="rId18"/>
    <p:sldId id="302" r:id="rId19"/>
    <p:sldId id="304" r:id="rId20"/>
    <p:sldId id="305" r:id="rId21"/>
    <p:sldId id="306" r:id="rId22"/>
    <p:sldId id="307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6" r:id="rId36"/>
    <p:sldId id="274" r:id="rId37"/>
  </p:sldIdLst>
  <p:sldSz cx="12192000" cy="6858000"/>
  <p:notesSz cx="6858000" cy="9144000"/>
  <p:embeddedFontLst>
    <p:embeddedFont>
      <p:font typeface="나눔바른고딕 BOLD" panose="020B0603020101020101" pitchFamily="50" charset="-127"/>
      <p:bold r:id="rId40"/>
    </p:embeddedFont>
    <p:embeddedFont>
      <p:font typeface="나눔바른고딕" panose="020B0603020101020101" pitchFamily="50" charset="-127"/>
      <p:regular r:id="rId41"/>
      <p:bold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8912AB4-6F63-4A39-BC5F-0E7955ACA468}">
          <p14:sldIdLst>
            <p14:sldId id="256"/>
            <p14:sldId id="275"/>
            <p14:sldId id="258"/>
          </p14:sldIdLst>
        </p14:section>
        <p14:section name="GRAY" id="{679B2CDB-722B-493D-A055-A71B254594AD}">
          <p14:sldIdLst>
            <p14:sldId id="257"/>
            <p14:sldId id="281"/>
            <p14:sldId id="261"/>
            <p14:sldId id="282"/>
            <p14:sldId id="283"/>
            <p14:sldId id="284"/>
            <p14:sldId id="293"/>
            <p14:sldId id="285"/>
            <p14:sldId id="294"/>
            <p14:sldId id="295"/>
            <p14:sldId id="296"/>
            <p14:sldId id="298"/>
            <p14:sldId id="300"/>
            <p14:sldId id="301"/>
            <p14:sldId id="302"/>
            <p14:sldId id="304"/>
            <p14:sldId id="305"/>
            <p14:sldId id="306"/>
            <p14:sldId id="307"/>
            <p14:sldId id="262"/>
            <p14:sldId id="263"/>
            <p14:sldId id="264"/>
            <p14:sldId id="265"/>
            <p14:sldId id="266"/>
          </p14:sldIdLst>
        </p14:section>
        <p14:section name="COLOR" id="{EA2BCD70-BBFD-4FD5-851D-695AAD7641DB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EUN_JUNG" initials="J" lastIdx="1" clrIdx="0">
    <p:extLst>
      <p:ext uri="{19B8F6BF-5375-455C-9EA6-DF929625EA0E}">
        <p15:presenceInfo xmlns:p15="http://schemas.microsoft.com/office/powerpoint/2012/main" userId="JIEUN_J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8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95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0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4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76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274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80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33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974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58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20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22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4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0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7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57026" y="1046111"/>
            <a:ext cx="3877949" cy="3845255"/>
          </a:xfrm>
          <a:noFill/>
          <a:ln w="3175">
            <a:solidFill>
              <a:schemeClr val="tx1">
                <a:lumMod val="65000"/>
                <a:lumOff val="3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54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TITLE</a:t>
            </a:r>
            <a:br>
              <a:rPr lang="en-US" altLang="ko-KR" dirty="0"/>
            </a:br>
            <a:r>
              <a:rPr lang="en-US" altLang="ko-KR" dirty="0"/>
              <a:t>:)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4329" y="5023588"/>
            <a:ext cx="3763344" cy="28712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MADE BY lina1903@naver.com </a:t>
            </a:r>
            <a:r>
              <a:rPr lang="ko-KR" altLang="en-US" dirty="0"/>
              <a:t>정지은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223971"/>
            <a:ext cx="3900452" cy="206104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3112602"/>
            <a:ext cx="3352800" cy="632796"/>
          </a:xfrm>
          <a:noFill/>
          <a:ln w="3175">
            <a:solidFill>
              <a:schemeClr val="tx1">
                <a:lumMod val="65000"/>
                <a:lumOff val="3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24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INDEX 1.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4329" y="872400"/>
            <a:ext cx="3763344" cy="347423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28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223971"/>
            <a:ext cx="3900452" cy="206104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99" y="6588856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 dirty="0"/>
              <a:t>z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45D22F-AE12-4853-AEA4-B353238BD112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213257"/>
            <a:ext cx="249222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18F22D-E925-474E-A65C-61B51F33DAF3}"/>
              </a:ext>
            </a:extLst>
          </p:cNvPr>
          <p:cNvCxnSpPr>
            <a:cxnSpLocks/>
          </p:cNvCxnSpPr>
          <p:nvPr userDrawn="1"/>
        </p:nvCxnSpPr>
        <p:spPr>
          <a:xfrm>
            <a:off x="177296" y="6524625"/>
            <a:ext cx="286466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DF0845-227D-4A7E-9864-D39FAACBBF62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13257"/>
            <a:ext cx="0" cy="213159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62F0AD4-5D6E-42B6-8937-6EE30B7D574F}"/>
              </a:ext>
            </a:extLst>
          </p:cNvPr>
          <p:cNvCxnSpPr>
            <a:cxnSpLocks/>
          </p:cNvCxnSpPr>
          <p:nvPr userDrawn="1"/>
        </p:nvCxnSpPr>
        <p:spPr>
          <a:xfrm>
            <a:off x="334963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C315E3-4D53-4C15-9BBD-0350CAD7C2A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47339" y="894048"/>
            <a:ext cx="136158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D5923E-A544-401C-9671-35E71C6804F8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21325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98C451A-92B3-4AA6-B4A0-481D89026DA5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1801640"/>
            <a:ext cx="0" cy="4327698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9CDED2-637F-42A1-97D6-7EC8B76DA4D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24625"/>
            <a:ext cx="8382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7838" y="1539837"/>
            <a:ext cx="10210352" cy="4719600"/>
          </a:xfrm>
          <a:noFill/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EA0CA7-541F-4319-B511-954F0D1065F9}"/>
              </a:ext>
            </a:extLst>
          </p:cNvPr>
          <p:cNvCxnSpPr>
            <a:cxnSpLocks/>
          </p:cNvCxnSpPr>
          <p:nvPr userDrawn="1"/>
        </p:nvCxnSpPr>
        <p:spPr>
          <a:xfrm>
            <a:off x="177296" y="1324929"/>
            <a:ext cx="419406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CD332F8-1823-40A7-A4F4-64AD19CCB21D}"/>
              </a:ext>
            </a:extLst>
          </p:cNvPr>
          <p:cNvCxnSpPr>
            <a:cxnSpLocks/>
          </p:cNvCxnSpPr>
          <p:nvPr userDrawn="1"/>
        </p:nvCxnSpPr>
        <p:spPr>
          <a:xfrm>
            <a:off x="11850020" y="1324929"/>
            <a:ext cx="34198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F6B527-8C94-4995-B57D-C2B25769F387}"/>
              </a:ext>
            </a:extLst>
          </p:cNvPr>
          <p:cNvCxnSpPr>
            <a:cxnSpLocks/>
          </p:cNvCxnSpPr>
          <p:nvPr userDrawn="1"/>
        </p:nvCxnSpPr>
        <p:spPr>
          <a:xfrm>
            <a:off x="3902044" y="6524625"/>
            <a:ext cx="41758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33349FB-3E06-4D9E-98CB-93B19B856013}"/>
              </a:ext>
            </a:extLst>
          </p:cNvPr>
          <p:cNvCxnSpPr>
            <a:cxnSpLocks/>
          </p:cNvCxnSpPr>
          <p:nvPr userDrawn="1"/>
        </p:nvCxnSpPr>
        <p:spPr>
          <a:xfrm>
            <a:off x="4216616" y="6362324"/>
            <a:ext cx="0" cy="32460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931403A-1352-474C-AD0D-1EEF3310E6D0}"/>
              </a:ext>
            </a:extLst>
          </p:cNvPr>
          <p:cNvCxnSpPr>
            <a:cxnSpLocks/>
          </p:cNvCxnSpPr>
          <p:nvPr userDrawn="1"/>
        </p:nvCxnSpPr>
        <p:spPr>
          <a:xfrm>
            <a:off x="11868403" y="6524625"/>
            <a:ext cx="0" cy="33337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5388F0A-E954-4B47-BE04-D263978785AA}"/>
              </a:ext>
            </a:extLst>
          </p:cNvPr>
          <p:cNvCxnSpPr>
            <a:cxnSpLocks/>
          </p:cNvCxnSpPr>
          <p:nvPr userDrawn="1"/>
        </p:nvCxnSpPr>
        <p:spPr>
          <a:xfrm>
            <a:off x="596702" y="0"/>
            <a:ext cx="0" cy="45267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707E8D2-71A1-4EB2-B332-14C0A627DF22}"/>
              </a:ext>
            </a:extLst>
          </p:cNvPr>
          <p:cNvCxnSpPr>
            <a:cxnSpLocks/>
          </p:cNvCxnSpPr>
          <p:nvPr userDrawn="1"/>
        </p:nvCxnSpPr>
        <p:spPr>
          <a:xfrm>
            <a:off x="1649809" y="123358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4B8084D-DAEC-47E3-876D-95BF7899D6D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95296" y="22257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0B20E4F-D5E4-41D6-A2A5-28EFF1C048DF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6261376"/>
            <a:ext cx="263251" cy="26325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DDD01F8-6FB5-474E-8891-802C65138BEB}"/>
              </a:ext>
            </a:extLst>
          </p:cNvPr>
          <p:cNvCxnSpPr>
            <a:cxnSpLocks/>
          </p:cNvCxnSpPr>
          <p:nvPr userDrawn="1"/>
        </p:nvCxnSpPr>
        <p:spPr>
          <a:xfrm>
            <a:off x="2814805" y="1324929"/>
            <a:ext cx="656239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8798594-7243-495C-A625-82EC1CAA0009}"/>
              </a:ext>
            </a:extLst>
          </p:cNvPr>
          <p:cNvCxnSpPr>
            <a:cxnSpLocks/>
          </p:cNvCxnSpPr>
          <p:nvPr userDrawn="1"/>
        </p:nvCxnSpPr>
        <p:spPr>
          <a:xfrm>
            <a:off x="596702" y="1319793"/>
            <a:ext cx="0" cy="3650559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87AA98E-CAE5-4E56-A00B-1BD689FDC499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1319793"/>
            <a:ext cx="0" cy="133287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28559A2-D46E-494A-A3F8-79BA7715243A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81077" y="46219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44C6D86-79FB-4CA5-AE27-2681F241562D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2257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F2B3E24-79EA-4B15-8EE3-7F1524CC3D2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13849" y="3567064"/>
            <a:ext cx="2717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4AD5716-D32F-429C-BB50-11E29EA96D19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5967037"/>
            <a:ext cx="0" cy="324602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563F2C57-6EAD-4935-9561-AD6B85EC2178}"/>
              </a:ext>
            </a:extLst>
          </p:cNvPr>
          <p:cNvCxnSpPr>
            <a:cxnSpLocks/>
          </p:cNvCxnSpPr>
          <p:nvPr userDrawn="1"/>
        </p:nvCxnSpPr>
        <p:spPr>
          <a:xfrm>
            <a:off x="10099298" y="122596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B05C09C-F112-4FA5-982A-7897C902599E}"/>
              </a:ext>
            </a:extLst>
          </p:cNvPr>
          <p:cNvCxnSpPr>
            <a:cxnSpLocks/>
          </p:cNvCxnSpPr>
          <p:nvPr userDrawn="1"/>
        </p:nvCxnSpPr>
        <p:spPr>
          <a:xfrm>
            <a:off x="8077844" y="6362324"/>
            <a:ext cx="0" cy="16230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7850147E-5584-4C01-A61B-1DD48E2F86B4}"/>
              </a:ext>
            </a:extLst>
          </p:cNvPr>
          <p:cNvCxnSpPr>
            <a:cxnSpLocks/>
          </p:cNvCxnSpPr>
          <p:nvPr userDrawn="1"/>
        </p:nvCxnSpPr>
        <p:spPr>
          <a:xfrm>
            <a:off x="331775" y="6524625"/>
            <a:ext cx="379227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580" y="675641"/>
            <a:ext cx="10571595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defRPr lang="ko-KR" altLang="en-US" sz="2800" b="1" kern="1200" spc="-60" baseline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582" y="287381"/>
            <a:ext cx="3509794" cy="380641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 algn="l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99" y="6588856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45D22F-AE12-4853-AEA4-B353238BD112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213257"/>
            <a:ext cx="249222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18F22D-E925-474E-A65C-61B51F33DAF3}"/>
              </a:ext>
            </a:extLst>
          </p:cNvPr>
          <p:cNvCxnSpPr>
            <a:cxnSpLocks/>
          </p:cNvCxnSpPr>
          <p:nvPr userDrawn="1"/>
        </p:nvCxnSpPr>
        <p:spPr>
          <a:xfrm>
            <a:off x="177296" y="6524625"/>
            <a:ext cx="286466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DF0845-227D-4A7E-9864-D39FAACBBF62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13257"/>
            <a:ext cx="0" cy="213159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62F0AD4-5D6E-42B6-8937-6EE30B7D574F}"/>
              </a:ext>
            </a:extLst>
          </p:cNvPr>
          <p:cNvCxnSpPr>
            <a:cxnSpLocks/>
          </p:cNvCxnSpPr>
          <p:nvPr userDrawn="1"/>
        </p:nvCxnSpPr>
        <p:spPr>
          <a:xfrm>
            <a:off x="334963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C315E3-4D53-4C15-9BBD-0350CAD7C2A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47339" y="894048"/>
            <a:ext cx="136158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D5923E-A544-401C-9671-35E71C6804F8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21325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98C451A-92B3-4AA6-B4A0-481D89026DA5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1801640"/>
            <a:ext cx="0" cy="4327698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9CDED2-637F-42A1-97D6-7EC8B76DA4D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24625"/>
            <a:ext cx="8382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625" y="1539836"/>
            <a:ext cx="3508332" cy="4751795"/>
          </a:xfrm>
          <a:solidFill>
            <a:schemeClr val="bg1"/>
          </a:solidFill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EA0CA7-541F-4319-B511-954F0D1065F9}"/>
              </a:ext>
            </a:extLst>
          </p:cNvPr>
          <p:cNvCxnSpPr>
            <a:cxnSpLocks/>
          </p:cNvCxnSpPr>
          <p:nvPr userDrawn="1"/>
        </p:nvCxnSpPr>
        <p:spPr>
          <a:xfrm>
            <a:off x="10934394" y="209823"/>
            <a:ext cx="419406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CD332F8-1823-40A7-A4F4-64AD19CCB21D}"/>
              </a:ext>
            </a:extLst>
          </p:cNvPr>
          <p:cNvCxnSpPr>
            <a:cxnSpLocks/>
          </p:cNvCxnSpPr>
          <p:nvPr userDrawn="1"/>
        </p:nvCxnSpPr>
        <p:spPr>
          <a:xfrm>
            <a:off x="11850020" y="1324929"/>
            <a:ext cx="34198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F6B527-8C94-4995-B57D-C2B25769F387}"/>
              </a:ext>
            </a:extLst>
          </p:cNvPr>
          <p:cNvCxnSpPr>
            <a:cxnSpLocks/>
          </p:cNvCxnSpPr>
          <p:nvPr userDrawn="1"/>
        </p:nvCxnSpPr>
        <p:spPr>
          <a:xfrm>
            <a:off x="3902044" y="6524625"/>
            <a:ext cx="41758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33349FB-3E06-4D9E-98CB-93B19B856013}"/>
              </a:ext>
            </a:extLst>
          </p:cNvPr>
          <p:cNvCxnSpPr>
            <a:cxnSpLocks/>
          </p:cNvCxnSpPr>
          <p:nvPr userDrawn="1"/>
        </p:nvCxnSpPr>
        <p:spPr>
          <a:xfrm>
            <a:off x="4216616" y="6362324"/>
            <a:ext cx="0" cy="32460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931403A-1352-474C-AD0D-1EEF3310E6D0}"/>
              </a:ext>
            </a:extLst>
          </p:cNvPr>
          <p:cNvCxnSpPr>
            <a:cxnSpLocks/>
          </p:cNvCxnSpPr>
          <p:nvPr userDrawn="1"/>
        </p:nvCxnSpPr>
        <p:spPr>
          <a:xfrm>
            <a:off x="11868403" y="6524625"/>
            <a:ext cx="0" cy="33337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5388F0A-E954-4B47-BE04-D263978785AA}"/>
              </a:ext>
            </a:extLst>
          </p:cNvPr>
          <p:cNvCxnSpPr>
            <a:cxnSpLocks/>
          </p:cNvCxnSpPr>
          <p:nvPr userDrawn="1"/>
        </p:nvCxnSpPr>
        <p:spPr>
          <a:xfrm>
            <a:off x="596702" y="0"/>
            <a:ext cx="0" cy="45267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707E8D2-71A1-4EB2-B332-14C0A627DF22}"/>
              </a:ext>
            </a:extLst>
          </p:cNvPr>
          <p:cNvCxnSpPr>
            <a:cxnSpLocks/>
          </p:cNvCxnSpPr>
          <p:nvPr userDrawn="1"/>
        </p:nvCxnSpPr>
        <p:spPr>
          <a:xfrm>
            <a:off x="7588480" y="123358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4B8084D-DAEC-47E3-876D-95BF7899D6D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95296" y="22257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0B20E4F-D5E4-41D6-A2A5-28EFF1C048DF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6261376"/>
            <a:ext cx="263251" cy="26325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DDD01F8-6FB5-474E-8891-802C65138BEB}"/>
              </a:ext>
            </a:extLst>
          </p:cNvPr>
          <p:cNvCxnSpPr>
            <a:cxnSpLocks/>
          </p:cNvCxnSpPr>
          <p:nvPr userDrawn="1"/>
        </p:nvCxnSpPr>
        <p:spPr>
          <a:xfrm>
            <a:off x="1014580" y="1324929"/>
            <a:ext cx="656239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8798594-7243-495C-A625-82EC1CAA000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376342" y="4799578"/>
            <a:ext cx="0" cy="298412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87AA98E-CAE5-4E56-A00B-1BD689FDC499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1319793"/>
            <a:ext cx="0" cy="133287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28559A2-D46E-494A-A3F8-79BA7715243A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81077" y="46219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44C6D86-79FB-4CA5-AE27-2681F241562D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2257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F2B3E24-79EA-4B15-8EE3-7F1524CC3D2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13849" y="3567064"/>
            <a:ext cx="2717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4AD5716-D32F-429C-BB50-11E29EA96D19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5967037"/>
            <a:ext cx="0" cy="324602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563F2C57-6EAD-4935-9561-AD6B85EC2178}"/>
              </a:ext>
            </a:extLst>
          </p:cNvPr>
          <p:cNvCxnSpPr>
            <a:cxnSpLocks/>
          </p:cNvCxnSpPr>
          <p:nvPr userDrawn="1"/>
        </p:nvCxnSpPr>
        <p:spPr>
          <a:xfrm>
            <a:off x="8077844" y="1243449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B05C09C-F112-4FA5-982A-7897C902599E}"/>
              </a:ext>
            </a:extLst>
          </p:cNvPr>
          <p:cNvCxnSpPr>
            <a:cxnSpLocks/>
          </p:cNvCxnSpPr>
          <p:nvPr userDrawn="1"/>
        </p:nvCxnSpPr>
        <p:spPr>
          <a:xfrm>
            <a:off x="711646" y="1238642"/>
            <a:ext cx="0" cy="16230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7850147E-5584-4C01-A61B-1DD48E2F86B4}"/>
              </a:ext>
            </a:extLst>
          </p:cNvPr>
          <p:cNvCxnSpPr>
            <a:cxnSpLocks/>
          </p:cNvCxnSpPr>
          <p:nvPr userDrawn="1"/>
        </p:nvCxnSpPr>
        <p:spPr>
          <a:xfrm>
            <a:off x="331775" y="6524625"/>
            <a:ext cx="379227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74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 txBox="1">
            <a:spLocks/>
          </p:cNvSpPr>
          <p:nvPr userDrawn="1"/>
        </p:nvSpPr>
        <p:spPr>
          <a:xfrm>
            <a:off x="11581416" y="6601399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/18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문서 4">
            <a:extLst>
              <a:ext uri="{FF2B5EF4-FFF2-40B4-BE49-F238E27FC236}">
                <a16:creationId xmlns:a16="http://schemas.microsoft.com/office/drawing/2014/main" id="{E3206812-C1B3-438D-A3B6-CA6145D932DD}"/>
              </a:ext>
            </a:extLst>
          </p:cNvPr>
          <p:cNvSpPr/>
          <p:nvPr/>
        </p:nvSpPr>
        <p:spPr>
          <a:xfrm flipV="1">
            <a:off x="0" y="3196796"/>
            <a:ext cx="12192000" cy="3661203"/>
          </a:xfrm>
          <a:prstGeom prst="flowChartDocument">
            <a:avLst/>
          </a:prstGeom>
          <a:gradFill>
            <a:gsLst>
              <a:gs pos="0">
                <a:schemeClr val="bg1"/>
              </a:gs>
              <a:gs pos="32000">
                <a:schemeClr val="accent1">
                  <a:lumMod val="20000"/>
                  <a:lumOff val="80000"/>
                </a:schemeClr>
              </a:gs>
              <a:gs pos="18000">
                <a:srgbClr val="FFFAEA"/>
              </a:gs>
              <a:gs pos="77000">
                <a:srgbClr val="D8D8D8"/>
              </a:gs>
              <a:gs pos="62000">
                <a:schemeClr val="bg1">
                  <a:lumMod val="62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13408-D8BF-4E0E-8C67-D4386D6D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2846" y="1046111"/>
            <a:ext cx="3526309" cy="3845255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sz="72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J</a:t>
            </a:r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/>
            </a:r>
            <a:b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PHOTO</a:t>
            </a:r>
            <a:b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SHOP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49E041-8782-4903-ABEE-8B24923A9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4329" y="5199860"/>
            <a:ext cx="3763344" cy="287126"/>
          </a:xfrm>
        </p:spPr>
        <p:txBody>
          <a:bodyPr/>
          <a:lstStyle/>
          <a:p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rPr>
              <a:t>전현성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3813FB-4C90-4A2D-B3F7-C2340721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전략경영 빅데이터 전문가 과정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7D936C-A423-460A-941F-912FEF4282EF}"/>
              </a:ext>
            </a:extLst>
          </p:cNvPr>
          <p:cNvGrpSpPr/>
          <p:nvPr/>
        </p:nvGrpSpPr>
        <p:grpSpPr>
          <a:xfrm>
            <a:off x="3902044" y="0"/>
            <a:ext cx="4379675" cy="6858000"/>
            <a:chOff x="3902044" y="0"/>
            <a:chExt cx="4379675" cy="685800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162E59A-9B06-463F-BC17-B7ECA49B7D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7026" y="10343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675953F-5445-43BD-B98C-FBC8CA52FB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20277" y="821094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B61D34E-72CA-4BBD-85FF-ACD7F1FDEE73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3904652" y="128329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D7014FF-3567-4B24-9335-ABB9776B009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1395" y="463336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F73A61-520A-43A1-84F6-6C368678C71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76970" y="104611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4A6791B-8EB9-4FB9-ADF4-1DEE62B1DF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51395" y="3189176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D81D3F4-8E93-4AC6-B6DA-ABB4C2BE61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93726" y="0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9510B9D-3B6E-4151-9597-0F8F74A5B5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40221" y="5140880"/>
              <a:ext cx="0" cy="38064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A81EF20-0CF9-4910-99BD-0DAA71E4A6D6}"/>
                </a:ext>
              </a:extLst>
            </p:cNvPr>
            <p:cNvGrpSpPr/>
            <p:nvPr userDrawn="1"/>
          </p:nvGrpSpPr>
          <p:grpSpPr>
            <a:xfrm>
              <a:off x="7776970" y="4688207"/>
              <a:ext cx="504748" cy="452673"/>
              <a:chOff x="333451" y="0"/>
              <a:chExt cx="504748" cy="452673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A66640EA-FFCE-455B-8DCD-2E07431142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33451" y="213257"/>
                <a:ext cx="504748" cy="0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C1A1314-255F-4CE5-B3FA-3D4415A03B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6702" y="0"/>
                <a:ext cx="0" cy="45267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D90CF4C-CA39-452E-9C76-3C17F825B4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43675" y="10343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55D4F15-3827-4350-8768-71DCB321E845}"/>
                </a:ext>
              </a:extLst>
            </p:cNvPr>
            <p:cNvGrpSpPr/>
            <p:nvPr userDrawn="1"/>
          </p:nvGrpSpPr>
          <p:grpSpPr>
            <a:xfrm>
              <a:off x="3902044" y="1030917"/>
              <a:ext cx="4369523" cy="5827083"/>
              <a:chOff x="3902044" y="1030917"/>
              <a:chExt cx="4369523" cy="582708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9AC4CB1-C281-4CB2-898D-56225834D9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902044" y="6524625"/>
                <a:ext cx="417580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D34E868-4376-4362-8830-60CAE007A6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271567" y="1030917"/>
                <a:ext cx="0" cy="582708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370B5963-8B8A-4F27-BB92-230AC861B5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077844" y="6362324"/>
                <a:ext cx="0" cy="162301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A48A6DB-139B-4D89-8368-572B4859E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0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877CCC0-E7E4-448A-B975-F5586887E7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45271" y="1804193"/>
              <a:ext cx="236448" cy="236447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AB12065-1120-4923-8D41-18CF43FA161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903696" y="3438640"/>
              <a:ext cx="236448" cy="236447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F170276-A5C8-47A4-A2EE-0F1CAB0A77A3}"/>
                </a:ext>
              </a:extLst>
            </p:cNvPr>
            <p:cNvGrpSpPr/>
            <p:nvPr userDrawn="1"/>
          </p:nvGrpSpPr>
          <p:grpSpPr>
            <a:xfrm>
              <a:off x="4162648" y="1703212"/>
              <a:ext cx="3894830" cy="2529374"/>
              <a:chOff x="4830585" y="1935633"/>
              <a:chExt cx="2567940" cy="2529374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8BA8AF06-ED9E-4FED-8188-103D660E8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2191992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D3A31B0-1D7E-4BCD-B1AD-9E0C013104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1202170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DA64C95-80B4-4FFC-9CE9-7915542E02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1641486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6645A5-00F8-4856-8ACB-C53DD597DD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651663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9CE8093-BCE7-4497-8337-7C5F8876E2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3181037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4375B2C-1EBB-497B-84A9-0F6ED9ECF7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2630531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FDED3B-7EA6-455F-A9C7-E388909F758E}"/>
              </a:ext>
            </a:extLst>
          </p:cNvPr>
          <p:cNvGrpSpPr/>
          <p:nvPr/>
        </p:nvGrpSpPr>
        <p:grpSpPr>
          <a:xfrm rot="18900000">
            <a:off x="6050653" y="5692772"/>
            <a:ext cx="160828" cy="144235"/>
            <a:chOff x="333451" y="0"/>
            <a:chExt cx="504748" cy="452673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6F0DDBD-E884-4CCF-8DFA-E7B0A31C4D5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6C00BF-56E9-4FD2-94DB-1E28F3F57D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66D1B7-3F9F-4CFE-ADDE-9E6286F66036}"/>
              </a:ext>
            </a:extLst>
          </p:cNvPr>
          <p:cNvGrpSpPr/>
          <p:nvPr/>
        </p:nvGrpSpPr>
        <p:grpSpPr>
          <a:xfrm>
            <a:off x="267210" y="6450050"/>
            <a:ext cx="160828" cy="144235"/>
            <a:chOff x="333451" y="0"/>
            <a:chExt cx="504748" cy="45267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418EAD1-2162-48BB-B8DD-92658F3A9B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4B384CF-24D7-469C-A07E-E5CC2C6EF2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4A7AA9-4D89-487F-A2FE-171DFF7F1D05}"/>
              </a:ext>
            </a:extLst>
          </p:cNvPr>
          <p:cNvGrpSpPr/>
          <p:nvPr/>
        </p:nvGrpSpPr>
        <p:grpSpPr>
          <a:xfrm>
            <a:off x="11692617" y="6450050"/>
            <a:ext cx="160828" cy="144235"/>
            <a:chOff x="333451" y="0"/>
            <a:chExt cx="504748" cy="45267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581703E-9EFC-47FB-9078-B63725A721A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CECEDF0-AF49-4042-AB35-6943AE9400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A9C2C0-749F-4CB7-9A85-9E1C3E322562}"/>
              </a:ext>
            </a:extLst>
          </p:cNvPr>
          <p:cNvGrpSpPr/>
          <p:nvPr/>
        </p:nvGrpSpPr>
        <p:grpSpPr>
          <a:xfrm>
            <a:off x="267210" y="897738"/>
            <a:ext cx="160828" cy="144235"/>
            <a:chOff x="333451" y="0"/>
            <a:chExt cx="504748" cy="45267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9725607-1527-4BB7-A9B5-E6C77E6106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118CD16-6459-4A8A-816E-D60CE427E5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E5901D-E3AD-4FC0-80E8-B36FBF23FCDD}"/>
              </a:ext>
            </a:extLst>
          </p:cNvPr>
          <p:cNvGrpSpPr/>
          <p:nvPr/>
        </p:nvGrpSpPr>
        <p:grpSpPr>
          <a:xfrm>
            <a:off x="11692617" y="897738"/>
            <a:ext cx="160828" cy="144235"/>
            <a:chOff x="333451" y="0"/>
            <a:chExt cx="504748" cy="452673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844AC30-79F9-49C6-AFC7-3ABE8A0AB5D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3025C4-D781-4A6B-A445-F8688CA9F5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7719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반전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15156" y="5235447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255 - RGB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51" y="1904523"/>
            <a:ext cx="5309967" cy="31818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83" y="2474160"/>
            <a:ext cx="42291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감마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5475768" y="5212451"/>
            <a:ext cx="549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감마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1.0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기준으로 처리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8" y="2411946"/>
            <a:ext cx="4432301" cy="10257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240" y="1642913"/>
            <a:ext cx="5688914" cy="34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파라볼라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파라볼라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예시는 파라볼라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(cap)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곡선을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 // cup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변환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7" y="2460262"/>
            <a:ext cx="4986945" cy="19480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32" y="1774223"/>
            <a:ext cx="5540693" cy="33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이진화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이진화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임계치를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높으면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255,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낮으면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3182675" y="2460262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127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237" y="1734533"/>
            <a:ext cx="5731482" cy="343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범위 강조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범위강조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입력치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받고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사이에 있는 값을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255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3182675" y="2460262"/>
            <a:ext cx="187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744" y="1735814"/>
            <a:ext cx="5640780" cy="33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반전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예시는 좌우 반전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값의 변환 없이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Fixel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좌표벡터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 y)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46" y="2023848"/>
            <a:ext cx="5201486" cy="3116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7" y="2455482"/>
            <a:ext cx="44958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이동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tkinter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mouse event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bind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신호등 변수를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활용해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 시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끝점 좌표 출력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좌표벡터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332" y="1724770"/>
            <a:ext cx="5556924" cy="33298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46" y="2460262"/>
            <a:ext cx="1733550" cy="666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46" y="3320770"/>
            <a:ext cx="42386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줌인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(forward)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 확대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 공간 채우기 없음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늘어난 공간에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입력되지 않아 검정 홀 발견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587" y="1642913"/>
            <a:ext cx="6382220" cy="3508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82675" y="2460262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X2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3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줌인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(Backward)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(Backward) -&gt; X2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확대된 공간의 빈 공간에 기존 인접한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동일하게 입력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확대된 만큼 빈 공간이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채워짐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7" y="2460262"/>
            <a:ext cx="4710688" cy="10948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96864" y="3628662"/>
            <a:ext cx="187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1 -&gt; forward</a:t>
            </a:r>
          </a:p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2 -&gt; backward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73" y="1759918"/>
            <a:ext cx="5991911" cy="32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줌인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(Backward)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(Backward) -&gt; X2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확대된 공간의 빈 공간에 기존 인접한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동일하게 입력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확대된 만큼 빈 공간이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채워짐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7" y="2460262"/>
            <a:ext cx="4710688" cy="10948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96864" y="3628662"/>
            <a:ext cx="187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1 -&gt; forward</a:t>
            </a:r>
          </a:p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2 -&gt; backward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73" y="1759918"/>
            <a:ext cx="5991911" cy="32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순서도: 문서 90">
            <a:extLst>
              <a:ext uri="{FF2B5EF4-FFF2-40B4-BE49-F238E27FC236}">
                <a16:creationId xmlns:a16="http://schemas.microsoft.com/office/drawing/2014/main" id="{59C60A2D-9070-4306-A64E-4A68E1FC155C}"/>
              </a:ext>
            </a:extLst>
          </p:cNvPr>
          <p:cNvSpPr/>
          <p:nvPr/>
        </p:nvSpPr>
        <p:spPr>
          <a:xfrm flipV="1">
            <a:off x="0" y="3196797"/>
            <a:ext cx="12192000" cy="366120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>
            <a:extLst>
              <a:ext uri="{FF2B5EF4-FFF2-40B4-BE49-F238E27FC236}">
                <a16:creationId xmlns:a16="http://schemas.microsoft.com/office/drawing/2014/main" id="{C27FADE3-051F-48E9-880C-F74EC30E0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488" y="2594106"/>
            <a:ext cx="2030950" cy="632796"/>
          </a:xfr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 err="1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화소</a:t>
            </a:r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 </a:t>
            </a:r>
            <a:r>
              <a:rPr lang="ko-KR" altLang="en-US" dirty="0" err="1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점처리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37" name="부제목 36">
            <a:extLst>
              <a:ext uri="{FF2B5EF4-FFF2-40B4-BE49-F238E27FC236}">
                <a16:creationId xmlns:a16="http://schemas.microsoft.com/office/drawing/2014/main" id="{17C48C73-EEFB-4ABC-BF77-21690C79F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4351" y="1163797"/>
            <a:ext cx="3907436" cy="1030996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sz="4000" dirty="0" smtClean="0">
                <a:solidFill>
                  <a:schemeClr val="bg1"/>
                </a:solidFill>
                <a:ea typeface="맑은 고딕" pitchFamily="50" charset="-127"/>
              </a:rPr>
              <a:t>MANUAL</a:t>
            </a:r>
            <a:endParaRPr lang="ko-KR" altLang="en-US" sz="40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7D641B8-6FE6-4792-80F5-EBE81A6FF04C}"/>
              </a:ext>
            </a:extLst>
          </p:cNvPr>
          <p:cNvCxnSpPr>
            <a:cxnSpLocks/>
          </p:cNvCxnSpPr>
          <p:nvPr/>
        </p:nvCxnSpPr>
        <p:spPr>
          <a:xfrm flipH="1">
            <a:off x="10660692" y="632984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AA820A-A692-4CCE-AD9A-D82A68178326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269104" y="881924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C741BB-1BD6-4304-8D99-44D9C4EBA68C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284" y="626662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231891-9C27-4C77-8027-DABAC0A94F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34720" y="625676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EC4A43-6F55-4DD8-AB24-A899A3C9A9CD}"/>
              </a:ext>
            </a:extLst>
          </p:cNvPr>
          <p:cNvCxnSpPr>
            <a:cxnSpLocks/>
          </p:cNvCxnSpPr>
          <p:nvPr userDrawn="1"/>
        </p:nvCxnSpPr>
        <p:spPr>
          <a:xfrm flipH="1">
            <a:off x="521814" y="6524625"/>
            <a:ext cx="37529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D0AEA6-543E-4974-8D18-43F02A3FCD87}"/>
              </a:ext>
            </a:extLst>
          </p:cNvPr>
          <p:cNvCxnSpPr>
            <a:cxnSpLocks/>
          </p:cNvCxnSpPr>
          <p:nvPr userDrawn="1"/>
        </p:nvCxnSpPr>
        <p:spPr>
          <a:xfrm>
            <a:off x="11675251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6063650-6676-40EF-BDF3-D7D30DE5CFA4}"/>
              </a:ext>
            </a:extLst>
          </p:cNvPr>
          <p:cNvCxnSpPr>
            <a:cxnSpLocks/>
          </p:cNvCxnSpPr>
          <p:nvPr userDrawn="1"/>
        </p:nvCxnSpPr>
        <p:spPr>
          <a:xfrm>
            <a:off x="8040221" y="5626655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4F9E55-7C43-4E44-8657-41B4D4331356}"/>
              </a:ext>
            </a:extLst>
          </p:cNvPr>
          <p:cNvGrpSpPr/>
          <p:nvPr userDrawn="1"/>
        </p:nvGrpSpPr>
        <p:grpSpPr>
          <a:xfrm>
            <a:off x="315398" y="439611"/>
            <a:ext cx="235468" cy="211176"/>
            <a:chOff x="333451" y="0"/>
            <a:chExt cx="504748" cy="45267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866AB48-7CD2-4897-B833-640CC7F1AE8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D67DC9-0623-48E2-B204-3D7D82532A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C34D26-47BC-4697-8C97-799CE888C14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65440" y="625676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2233C4-E6CF-4F2A-9C17-56185B7A56BF}"/>
              </a:ext>
            </a:extLst>
          </p:cNvPr>
          <p:cNvGrpSpPr/>
          <p:nvPr userDrawn="1"/>
        </p:nvGrpSpPr>
        <p:grpSpPr>
          <a:xfrm>
            <a:off x="3902044" y="6362324"/>
            <a:ext cx="4175800" cy="162301"/>
            <a:chOff x="3902044" y="6362324"/>
            <a:chExt cx="4175800" cy="162301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9613DFB-BAF9-43B9-B6EF-380D727A8F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6524625"/>
              <a:ext cx="4175800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3B9E52F-BBE0-45FF-8A98-DC00E9086A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7844" y="6362324"/>
              <a:ext cx="0" cy="16230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A0078B2-7B34-45B1-9E9C-EE38B47163D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355890" y="-120873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2FCD5F-1AE0-432F-A51F-9754FA251D97}"/>
              </a:ext>
            </a:extLst>
          </p:cNvPr>
          <p:cNvGrpSpPr/>
          <p:nvPr/>
        </p:nvGrpSpPr>
        <p:grpSpPr>
          <a:xfrm>
            <a:off x="11434720" y="6430075"/>
            <a:ext cx="235468" cy="211176"/>
            <a:chOff x="333451" y="0"/>
            <a:chExt cx="504748" cy="452673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63B8B8F-C2A4-459B-B6E4-1B528EFA916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EAFDC26-3CE9-4F1E-9FA2-26D1176A97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95ECA9D-9625-4C41-B692-188D3C55745C}"/>
              </a:ext>
            </a:extLst>
          </p:cNvPr>
          <p:cNvCxnSpPr>
            <a:cxnSpLocks/>
          </p:cNvCxnSpPr>
          <p:nvPr/>
        </p:nvCxnSpPr>
        <p:spPr>
          <a:xfrm flipH="1">
            <a:off x="3301747" y="6223971"/>
            <a:ext cx="82619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71247BB-42C9-4D29-A8CD-2991084E9C4D}"/>
              </a:ext>
            </a:extLst>
          </p:cNvPr>
          <p:cNvCxnSpPr>
            <a:cxnSpLocks/>
          </p:cNvCxnSpPr>
          <p:nvPr/>
        </p:nvCxnSpPr>
        <p:spPr>
          <a:xfrm rot="5400000" flipH="1">
            <a:off x="269104" y="6283289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A45A460-766E-442F-849A-7C442D9943E1}"/>
              </a:ext>
            </a:extLst>
          </p:cNvPr>
          <p:cNvCxnSpPr>
            <a:cxnSpLocks/>
          </p:cNvCxnSpPr>
          <p:nvPr/>
        </p:nvCxnSpPr>
        <p:spPr>
          <a:xfrm>
            <a:off x="3964880" y="1333688"/>
            <a:ext cx="0" cy="58010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95648E7-BBE5-4C22-9792-97AED85C16FC}"/>
              </a:ext>
            </a:extLst>
          </p:cNvPr>
          <p:cNvCxnSpPr>
            <a:cxnSpLocks/>
          </p:cNvCxnSpPr>
          <p:nvPr/>
        </p:nvCxnSpPr>
        <p:spPr>
          <a:xfrm>
            <a:off x="1738814" y="1333689"/>
            <a:ext cx="0" cy="58010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9C238A-C47E-4D4A-9EF0-55F1836F964C}"/>
              </a:ext>
            </a:extLst>
          </p:cNvPr>
          <p:cNvGrpSpPr/>
          <p:nvPr/>
        </p:nvGrpSpPr>
        <p:grpSpPr>
          <a:xfrm rot="2700000">
            <a:off x="5914784" y="2188087"/>
            <a:ext cx="235468" cy="211176"/>
            <a:chOff x="333451" y="0"/>
            <a:chExt cx="504748" cy="452673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7C2C2A0-9EB1-47E8-A916-335DB20228C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4CF944B-2227-44D4-AB97-AD7524438F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2167599-C1DA-43F8-AAE1-849D2C6053FE}"/>
              </a:ext>
            </a:extLst>
          </p:cNvPr>
          <p:cNvCxnSpPr>
            <a:cxnSpLocks/>
          </p:cNvCxnSpPr>
          <p:nvPr/>
        </p:nvCxnSpPr>
        <p:spPr>
          <a:xfrm rot="5400000">
            <a:off x="1231801" y="2227570"/>
            <a:ext cx="0" cy="1998665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A5EC6CB-B13D-48B7-B85C-81B5C63BF3DE}"/>
              </a:ext>
            </a:extLst>
          </p:cNvPr>
          <p:cNvCxnSpPr>
            <a:cxnSpLocks/>
          </p:cNvCxnSpPr>
          <p:nvPr/>
        </p:nvCxnSpPr>
        <p:spPr>
          <a:xfrm rot="5400000">
            <a:off x="1231801" y="1594773"/>
            <a:ext cx="0" cy="1998665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A253D59-F93D-42BF-B183-C5D4B33A2012}"/>
              </a:ext>
            </a:extLst>
          </p:cNvPr>
          <p:cNvCxnSpPr>
            <a:cxnSpLocks/>
          </p:cNvCxnSpPr>
          <p:nvPr/>
        </p:nvCxnSpPr>
        <p:spPr>
          <a:xfrm>
            <a:off x="766903" y="0"/>
            <a:ext cx="0" cy="6858000"/>
          </a:xfrm>
          <a:prstGeom prst="line">
            <a:avLst/>
          </a:prstGeom>
          <a:noFill/>
          <a:ln w="3175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43BB929-E103-4FF8-94F3-8E006824D8ED}"/>
              </a:ext>
            </a:extLst>
          </p:cNvPr>
          <p:cNvCxnSpPr>
            <a:cxnSpLocks/>
          </p:cNvCxnSpPr>
          <p:nvPr/>
        </p:nvCxnSpPr>
        <p:spPr>
          <a:xfrm>
            <a:off x="11439623" y="0"/>
            <a:ext cx="0" cy="6858000"/>
          </a:xfrm>
          <a:prstGeom prst="line">
            <a:avLst/>
          </a:prstGeom>
          <a:noFill/>
          <a:ln w="3175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제목 35">
            <a:extLst>
              <a:ext uri="{FF2B5EF4-FFF2-40B4-BE49-F238E27FC236}">
                <a16:creationId xmlns:a16="http://schemas.microsoft.com/office/drawing/2014/main" id="{D99AA31E-CB40-44E9-B82C-FCCFD2D98F90}"/>
              </a:ext>
            </a:extLst>
          </p:cNvPr>
          <p:cNvSpPr txBox="1">
            <a:spLocks/>
          </p:cNvSpPr>
          <p:nvPr/>
        </p:nvSpPr>
        <p:spPr>
          <a:xfrm>
            <a:off x="2706809" y="2602418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기하학 처리</a:t>
            </a:r>
            <a:endParaRPr 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49594" y="2602418"/>
            <a:ext cx="2194934" cy="632797"/>
            <a:chOff x="3926527" y="3528694"/>
            <a:chExt cx="2194934" cy="632797"/>
          </a:xfrm>
        </p:grpSpPr>
        <p:sp>
          <p:nvSpPr>
            <p:cNvPr id="66" name="제목 35">
              <a:extLst>
                <a:ext uri="{FF2B5EF4-FFF2-40B4-BE49-F238E27FC236}">
                  <a16:creationId xmlns:a16="http://schemas.microsoft.com/office/drawing/2014/main" id="{1BE1BB25-7351-4CC5-936A-A01A4228294B}"/>
                </a:ext>
              </a:extLst>
            </p:cNvPr>
            <p:cNvSpPr txBox="1">
              <a:spLocks/>
            </p:cNvSpPr>
            <p:nvPr/>
          </p:nvSpPr>
          <p:spPr>
            <a:xfrm>
              <a:off x="3926527" y="3528694"/>
              <a:ext cx="2194934" cy="63279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vert="horz" lIns="91440" tIns="45720" rIns="91440" bIns="4572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2400" b="1" kern="1200" spc="-60" baseline="0" dirty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noFill/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err="1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화소</a:t>
              </a:r>
              <a:r>
                <a:rPr lang="ko-KR" altLang="en-US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 영역 처리</a:t>
              </a:r>
              <a:endParaRPr lang="en-US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0CBB9FD2-C170-486C-9DEA-DB3D1CA162F8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50448" y="3162158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C759F0F-8507-43A4-995F-C004B15E106C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50448" y="2529361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7226159" y="2602418"/>
            <a:ext cx="2245660" cy="632797"/>
            <a:chOff x="3962295" y="4312231"/>
            <a:chExt cx="2245660" cy="632797"/>
          </a:xfrm>
        </p:grpSpPr>
        <p:sp>
          <p:nvSpPr>
            <p:cNvPr id="71" name="제목 35">
              <a:extLst>
                <a:ext uri="{FF2B5EF4-FFF2-40B4-BE49-F238E27FC236}">
                  <a16:creationId xmlns:a16="http://schemas.microsoft.com/office/drawing/2014/main" id="{E6A793E9-900B-4193-A9CD-FA0B46F226F4}"/>
                </a:ext>
              </a:extLst>
            </p:cNvPr>
            <p:cNvSpPr txBox="1">
              <a:spLocks/>
            </p:cNvSpPr>
            <p:nvPr/>
          </p:nvSpPr>
          <p:spPr>
            <a:xfrm>
              <a:off x="4072353" y="4312231"/>
              <a:ext cx="2135602" cy="63279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vert="horz" lIns="91440" tIns="45720" rIns="91440" bIns="4572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2400" b="1" kern="1200" spc="-60" baseline="0" dirty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noFill/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데이터 분석</a:t>
              </a:r>
              <a:endParaRPr lang="en-US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BAB570BD-AF0F-4151-8633-2831DA89F714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61628" y="3945695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4F5F68E4-123D-426E-AC4A-6F922A3375C2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61628" y="3312898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DE7AEAB-B80C-4EB1-8E1D-31A7FDBE9AF3}"/>
              </a:ext>
            </a:extLst>
          </p:cNvPr>
          <p:cNvGrpSpPr/>
          <p:nvPr/>
        </p:nvGrpSpPr>
        <p:grpSpPr>
          <a:xfrm rot="2700000">
            <a:off x="5978265" y="4927005"/>
            <a:ext cx="235468" cy="211176"/>
            <a:chOff x="333451" y="0"/>
            <a:chExt cx="504748" cy="452673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6BB6705-8C08-4A31-AD4E-31ECF8715B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F519EE9-79DA-4E45-8802-C63E2F7775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CD37920-7356-4BBA-A484-4DEA8B97C69B}"/>
              </a:ext>
            </a:extLst>
          </p:cNvPr>
          <p:cNvGrpSpPr/>
          <p:nvPr/>
        </p:nvGrpSpPr>
        <p:grpSpPr>
          <a:xfrm rot="5400000">
            <a:off x="10437370" y="2130779"/>
            <a:ext cx="235468" cy="211176"/>
            <a:chOff x="333451" y="0"/>
            <a:chExt cx="504748" cy="452673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F6840C6A-C148-46BC-9D58-7AF5D0B66DD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22556F1-3FA9-471A-9DA4-7B96B01F26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C781EE8-5B2E-42DA-AD16-E4FEE302D93E}"/>
              </a:ext>
            </a:extLst>
          </p:cNvPr>
          <p:cNvGrpSpPr/>
          <p:nvPr/>
        </p:nvGrpSpPr>
        <p:grpSpPr>
          <a:xfrm rot="5400000">
            <a:off x="10437370" y="4922690"/>
            <a:ext cx="235468" cy="211176"/>
            <a:chOff x="333451" y="0"/>
            <a:chExt cx="504748" cy="452673"/>
          </a:xfrm>
        </p:grpSpPr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6AE9BB0-D4F8-4267-BEB2-50A6F9E83FB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1DB7469-06C5-4E26-9A36-D9C331BD57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D12988-740C-47A6-97EB-8ADCC9D1710B}"/>
              </a:ext>
            </a:extLst>
          </p:cNvPr>
          <p:cNvGrpSpPr/>
          <p:nvPr/>
        </p:nvGrpSpPr>
        <p:grpSpPr>
          <a:xfrm rot="5400000">
            <a:off x="1514101" y="2130779"/>
            <a:ext cx="235468" cy="211176"/>
            <a:chOff x="333451" y="0"/>
            <a:chExt cx="504748" cy="452673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FFF3644-C503-4664-A871-F082E6976E7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4C3DABB-C1D4-4E48-BA8D-ED4AA0B959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0CCDE01-044A-404A-A9B2-503029B7849F}"/>
              </a:ext>
            </a:extLst>
          </p:cNvPr>
          <p:cNvGrpSpPr/>
          <p:nvPr/>
        </p:nvGrpSpPr>
        <p:grpSpPr>
          <a:xfrm rot="5400000">
            <a:off x="1514101" y="4922690"/>
            <a:ext cx="235468" cy="211176"/>
            <a:chOff x="333451" y="0"/>
            <a:chExt cx="504748" cy="452673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D18BD5F-D794-4347-9A9C-C636A22C298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4F70015-0D5F-4787-A4EC-5E75C2E0AD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5004173" y="3527840"/>
            <a:ext cx="1938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엠보싱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블러링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가우시안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 </a:t>
            </a: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블러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샤프닝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고주파 </a:t>
            </a: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샤프닝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언샤픈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 마스크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endParaRPr lang="ko-KR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72" name="제목 35">
            <a:extLst>
              <a:ext uri="{FF2B5EF4-FFF2-40B4-BE49-F238E27FC236}">
                <a16:creationId xmlns:a16="http://schemas.microsoft.com/office/drawing/2014/main" id="{E6A793E9-900B-4193-A9CD-FA0B46F226F4}"/>
              </a:ext>
            </a:extLst>
          </p:cNvPr>
          <p:cNvSpPr txBox="1">
            <a:spLocks/>
          </p:cNvSpPr>
          <p:nvPr/>
        </p:nvSpPr>
        <p:spPr>
          <a:xfrm>
            <a:off x="9639238" y="2596690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비교</a:t>
            </a:r>
            <a:endParaRPr 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744686" y="3569325"/>
            <a:ext cx="1938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상하 반전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좌우 반전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화면 이동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줌 아웃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줌인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(forward)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줌인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(backward)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0067" y="3572018"/>
            <a:ext cx="21771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밝기 조정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가감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)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밝기 조정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승제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AND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OR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XOR</a:t>
            </a: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반전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감마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파라볼라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(Cap, Cup)</a:t>
            </a: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이진화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범위 강조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7" name="제목 35">
            <a:extLst>
              <a:ext uri="{FF2B5EF4-FFF2-40B4-BE49-F238E27FC236}">
                <a16:creationId xmlns:a16="http://schemas.microsoft.com/office/drawing/2014/main" id="{C27FADE3-051F-48E9-880C-F74EC30E0C1B}"/>
              </a:ext>
            </a:extLst>
          </p:cNvPr>
          <p:cNvSpPr txBox="1">
            <a:spLocks/>
          </p:cNvSpPr>
          <p:nvPr/>
        </p:nvSpPr>
        <p:spPr>
          <a:xfrm>
            <a:off x="4940665" y="807413"/>
            <a:ext cx="2186489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파일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66240" y="1491367"/>
            <a:ext cx="193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RAW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 &amp;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GIF</a:t>
            </a:r>
          </a:p>
          <a:p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열기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, 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저장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, 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종료</a:t>
            </a:r>
            <a:endParaRPr lang="ko-KR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73" name="TextBox 94"/>
          <p:cNvSpPr txBox="1"/>
          <p:nvPr/>
        </p:nvSpPr>
        <p:spPr>
          <a:xfrm>
            <a:off x="7360772" y="3509428"/>
            <a:ext cx="2076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평균값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절사평균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최댓값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최솟값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확대 축소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회전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상하 좌우 반전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652916" y="3509428"/>
            <a:ext cx="1938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원본 사진 비교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원본 되돌리기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사진 합성하기</a:t>
            </a:r>
            <a:endParaRPr lang="ko-KR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00" name="제목 1">
            <a:extLst>
              <a:ext uri="{FF2B5EF4-FFF2-40B4-BE49-F238E27FC236}">
                <a16:creationId xmlns:a16="http://schemas.microsoft.com/office/drawing/2014/main" id="{FD913408-D8BF-4E0E-8C67-D4386D6DDDDA}"/>
              </a:ext>
            </a:extLst>
          </p:cNvPr>
          <p:cNvSpPr txBox="1">
            <a:spLocks/>
          </p:cNvSpPr>
          <p:nvPr/>
        </p:nvSpPr>
        <p:spPr>
          <a:xfrm>
            <a:off x="2179384" y="805247"/>
            <a:ext cx="1425319" cy="1554235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65000"/>
                <a:lumOff val="35000"/>
                <a:alpha val="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32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J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PHOTO</a:t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SHOP</a:t>
            </a:r>
            <a:endParaRPr lang="en-US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영역 처리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(HSI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&lt; - &gt; HSI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화소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영역 처리를 연산 하기 위해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HSI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변환 구현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HSI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변환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영역 처리 행렬 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HSI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다시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변환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결과 출력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 flipV="1">
            <a:off x="764387" y="2294467"/>
            <a:ext cx="4072938" cy="1873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7" y="2433385"/>
            <a:ext cx="4173092" cy="2808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268" y="1642913"/>
            <a:ext cx="3650698" cy="34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엠보싱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scalar(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홀수 정수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생성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연산 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+127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3190464" y="5537980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X 3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42" y="1641451"/>
            <a:ext cx="6007692" cy="35999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7" y="2460262"/>
            <a:ext cx="3968197" cy="30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엠보싱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1332" y="5241391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scalar(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홀수 정수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생성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연산 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+127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3190464" y="5537980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X 3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42" y="1641451"/>
            <a:ext cx="6007692" cy="35999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7" y="2460262"/>
            <a:ext cx="3968197" cy="30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1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합성하기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GRAY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PHOTOSHOP #3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6" y="5381770"/>
            <a:ext cx="688464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합성하기</a:t>
            </a:r>
            <a:r>
              <a:rPr lang="en-US" altLang="ko-KR" dirty="0"/>
              <a:t>]</a:t>
            </a:r>
            <a:r>
              <a:rPr lang="ko-KR" altLang="en-US" dirty="0"/>
              <a:t>를 클릭해 다른 이미지를 불러와 겹치도록 합성함</a:t>
            </a:r>
            <a:endParaRPr lang="en-US" altLang="ko-KR" dirty="0"/>
          </a:p>
          <a:p>
            <a:r>
              <a:rPr lang="ko-KR" altLang="en-US" dirty="0"/>
              <a:t>같은 </a:t>
            </a:r>
            <a:r>
              <a:rPr lang="en-US" altLang="ko-KR" dirty="0"/>
              <a:t>RAW </a:t>
            </a:r>
            <a:r>
              <a:rPr lang="ko-KR" altLang="en-US" dirty="0"/>
              <a:t>확장자 파일만 가능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08" y="1769405"/>
            <a:ext cx="1984513" cy="237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90963" y="2400910"/>
            <a:ext cx="7111779" cy="30008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mergeImage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 :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영상 합성</a:t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inputImage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inputImage2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outputImage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inH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filename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outputImage = []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 = inH ; outW = inW ;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outH2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 inH ;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outW2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 inW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filename2 = askopenfilename(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parent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=window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filetypes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=((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"RAW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파일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"*.raw"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모든파일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"*.*"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)))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loadImage2(filename2)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outH):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tmpList = []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outW):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tmpList.append(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outputImage.append(tmpList)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inH) 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inW) 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outputImage[i][k] = (inputImage[i][k] + inputImage2[i][k])//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2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displayImage2()</a:t>
            </a: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871" y="3031053"/>
            <a:ext cx="2747500" cy="329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B8EE3D0-12EA-436C-8353-D97549B68332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직사각형 19"/>
          <p:cNvSpPr/>
          <p:nvPr/>
        </p:nvSpPr>
        <p:spPr>
          <a:xfrm>
            <a:off x="8476739" y="2507540"/>
            <a:ext cx="721750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00" b="67667" l="34250" r="66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2" t="32347" r="33684" b="32114"/>
          <a:stretch/>
        </p:blipFill>
        <p:spPr>
          <a:xfrm>
            <a:off x="4889306" y="761860"/>
            <a:ext cx="544579" cy="4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확대 및 축소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GRAY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PHOTOSHOP #4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5" y="4743142"/>
            <a:ext cx="6884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확대하기</a:t>
            </a:r>
            <a:r>
              <a:rPr lang="en-US" altLang="ko-KR" dirty="0"/>
              <a:t>] [</a:t>
            </a:r>
            <a:r>
              <a:rPr lang="ko-KR" altLang="en-US" dirty="0"/>
              <a:t>축소하기</a:t>
            </a:r>
            <a:r>
              <a:rPr lang="en-US" altLang="ko-KR" dirty="0"/>
              <a:t>]</a:t>
            </a:r>
            <a:r>
              <a:rPr lang="ko-KR" altLang="en-US" dirty="0"/>
              <a:t>를 클릭해 이미지 배율을 조절함</a:t>
            </a:r>
            <a:endParaRPr lang="en-US" altLang="ko-KR" dirty="0"/>
          </a:p>
          <a:p>
            <a:r>
              <a:rPr lang="en-US" altLang="ko-KR" dirty="0"/>
              <a:t>2~8</a:t>
            </a:r>
            <a:r>
              <a:rPr lang="ko-KR" altLang="en-US" dirty="0"/>
              <a:t>까지 입력 받도록 설정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08" y="1769405"/>
            <a:ext cx="1984513" cy="237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421" y="2559940"/>
            <a:ext cx="17335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764386" y="2400910"/>
            <a:ext cx="6721712" cy="219290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zoominImage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 :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화면 확대</a:t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inputImage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outputImage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inH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filename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outputImage = []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scale = askinteger(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확대배율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값입력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2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8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 = inH*scale ; outW = inW*scale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outH):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tmpList = []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outW):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tmpList.append(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outputImage.append(tmpList)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outH) 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outW) 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outputImage[i][k] = inputImage[i//scale][k//scale]</a:t>
            </a: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28" y="4295281"/>
            <a:ext cx="2131760" cy="2273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03" y="4293112"/>
            <a:ext cx="631385" cy="90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C211870-2820-40AD-92BF-4C5F17005E53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8476739" y="2670917"/>
            <a:ext cx="721750" cy="450998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800174" y="3076262"/>
            <a:ext cx="307447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52037" r="53249" b="5926"/>
          <a:stretch/>
        </p:blipFill>
        <p:spPr>
          <a:xfrm>
            <a:off x="7614721" y="4142398"/>
            <a:ext cx="476250" cy="45066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8" t="52945" r="11899" b="5510"/>
          <a:stretch/>
        </p:blipFill>
        <p:spPr>
          <a:xfrm>
            <a:off x="10631993" y="4147671"/>
            <a:ext cx="463789" cy="44539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648548" y="706543"/>
            <a:ext cx="591991" cy="449578"/>
            <a:chOff x="4469441" y="668022"/>
            <a:chExt cx="734800" cy="55803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0" t="52037" r="53249" b="5926"/>
            <a:stretch/>
          </p:blipFill>
          <p:spPr>
            <a:xfrm>
              <a:off x="4469441" y="668022"/>
              <a:ext cx="589715" cy="558032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88" t="52945" r="11899" b="5510"/>
            <a:stretch/>
          </p:blipFill>
          <p:spPr>
            <a:xfrm>
              <a:off x="4914071" y="931332"/>
              <a:ext cx="290170" cy="278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42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08" y="1638779"/>
            <a:ext cx="1984513" cy="237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이미지 이동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GRAY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PHOTOSHOP #5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5" y="4743142"/>
            <a:ext cx="6884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이동하기</a:t>
            </a:r>
            <a:r>
              <a:rPr lang="en-US" altLang="ko-KR" dirty="0"/>
              <a:t>]</a:t>
            </a:r>
            <a:r>
              <a:rPr lang="ko-KR" altLang="en-US" dirty="0"/>
              <a:t>를 클릭해 이미지를 이동시킬 </a:t>
            </a:r>
            <a:r>
              <a:rPr lang="en-US" altLang="ko-KR" dirty="0"/>
              <a:t>X</a:t>
            </a:r>
            <a:r>
              <a:rPr lang="ko-KR" altLang="en-US" dirty="0"/>
              <a:t>값</a:t>
            </a:r>
            <a:r>
              <a:rPr lang="en-US" altLang="ko-KR" dirty="0"/>
              <a:t>, Y</a:t>
            </a:r>
            <a:r>
              <a:rPr lang="ko-KR" altLang="en-US" dirty="0"/>
              <a:t>값을 입력</a:t>
            </a:r>
            <a:endParaRPr lang="en-US" altLang="ko-KR" dirty="0"/>
          </a:p>
          <a:p>
            <a:r>
              <a:rPr lang="ko-KR" altLang="en-US" dirty="0"/>
              <a:t>이동한 만큼 검은색</a:t>
            </a:r>
            <a:r>
              <a:rPr lang="en-US" altLang="ko-KR" dirty="0"/>
              <a:t>(#000000) </a:t>
            </a:r>
            <a:r>
              <a:rPr lang="ko-KR" altLang="en-US" dirty="0"/>
              <a:t>백그라운드가 보임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968" y="2388056"/>
            <a:ext cx="17335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812368" y="2400910"/>
            <a:ext cx="6747360" cy="235449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moveImage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 :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영상 이동</a:t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inputImage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outputImage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inH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filename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outputImage = []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mx = askinteger(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"X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좌표 이동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값입력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my = askinteger(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"Y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좌표 이동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값입력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 = inH ; outW = inW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outH+mx):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tmpList = []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outW+my):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tmpList.append(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outputImage.append(tmpList)</a:t>
            </a: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inH) 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inW) :</a:t>
            </a:r>
            <a:b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outputImage[i+mx][k+my] = inputImage[i][k]</a:t>
            </a: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209" y="4217837"/>
            <a:ext cx="1954997" cy="232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9680089" y="2916253"/>
            <a:ext cx="307447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476739" y="2923165"/>
            <a:ext cx="721750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70" y="735121"/>
            <a:ext cx="402533" cy="40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03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08" y="1638779"/>
            <a:ext cx="1984513" cy="237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GRAY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PHOTOSHOP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#6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7218" y="5504020"/>
            <a:ext cx="688464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회</a:t>
            </a:r>
            <a:r>
              <a:rPr lang="ko-KR" altLang="en-US" dirty="0"/>
              <a:t>전</a:t>
            </a:r>
            <a:r>
              <a:rPr lang="ko-KR" altLang="en-US" dirty="0" smtClean="0"/>
              <a:t>하기</a:t>
            </a:r>
            <a:r>
              <a:rPr lang="en-US" altLang="ko-KR" dirty="0"/>
              <a:t>]</a:t>
            </a:r>
            <a:r>
              <a:rPr lang="ko-KR" altLang="en-US" dirty="0"/>
              <a:t>를 클릭해 이미지를 </a:t>
            </a:r>
            <a:r>
              <a:rPr lang="ko-KR" altLang="en-US" dirty="0" smtClean="0"/>
              <a:t>회전할 만큼 </a:t>
            </a:r>
            <a:r>
              <a:rPr lang="en-US" altLang="ko-KR" dirty="0" smtClean="0"/>
              <a:t>1(90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2(180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이미지가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도 혹은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회전되어져 출력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46" y="2393355"/>
            <a:ext cx="17335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08" y="4140189"/>
            <a:ext cx="1984513" cy="237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07218" y="2397417"/>
            <a:ext cx="6587573" cy="30008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rotImage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 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영상 회전</a:t>
            </a:r>
            <a:b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inputImage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outputImage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inH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filename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rotnum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outputImage = []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rotnum = askinteger(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회전할 각도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'(1)90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도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(2)180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도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 = inH ; outW = inW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tmpList = []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tmpList.append(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outputImage.append(tmpList)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inH) 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inW) 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rotnum ==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    outputImage[i][k] = inputImage[k][i]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elif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rotnum ==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    outputImage[i][k] = inputImage[inH-i-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][k]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displayImage2()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00174" y="2919705"/>
            <a:ext cx="307447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76739" y="3065665"/>
            <a:ext cx="721750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06" y="743910"/>
            <a:ext cx="425644" cy="4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84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118" y="1534524"/>
            <a:ext cx="1984513" cy="237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상하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좌우 반전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GRAY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PHOTOSHOP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#7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4887653"/>
            <a:ext cx="688464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상하반</a:t>
            </a:r>
            <a:r>
              <a:rPr lang="ko-KR" altLang="en-US" dirty="0"/>
              <a:t>전</a:t>
            </a:r>
            <a:r>
              <a:rPr lang="en-US" altLang="ko-KR" dirty="0" smtClean="0"/>
              <a:t>] [</a:t>
            </a:r>
            <a:r>
              <a:rPr lang="ko-KR" altLang="en-US" dirty="0" smtClean="0"/>
              <a:t>좌우반전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</a:t>
            </a:r>
            <a:r>
              <a:rPr lang="ko-KR" altLang="en-US" dirty="0"/>
              <a:t>클릭해 이미지를 </a:t>
            </a:r>
            <a:r>
              <a:rPr lang="ko-KR" altLang="en-US" dirty="0" smtClean="0"/>
              <a:t>반전시켜 출력</a:t>
            </a:r>
            <a:endParaRPr lang="en-US" altLang="ko-KR" dirty="0" smtClean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653" y="4090197"/>
            <a:ext cx="1984513" cy="237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07218" y="2395417"/>
            <a:ext cx="6483315" cy="235449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rev_ver_Image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상하 반전</a:t>
            </a:r>
            <a:b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inputImage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outputImage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inH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filename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outputImage = []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outH = inH; outW = inW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outH):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tmpList = []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outW):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tmpList.append(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outputImage.append(tmpList)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inH):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for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k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range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inW):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outputImage[i][k] = inputImage[inH-i-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][k]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displayImage2()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61" y="4090198"/>
            <a:ext cx="1984514" cy="237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040153" y="3170713"/>
            <a:ext cx="721750" cy="377038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000" y1="13778" x2="48000" y2="91111"/>
                        <a14:foregroundMark x1="56444" y1="39556" x2="56889" y2="8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089" y="702648"/>
            <a:ext cx="457368" cy="4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39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열기 및 저장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PHOTOSHOP 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3725" y="1639274"/>
            <a:ext cx="2668582" cy="319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6" y="4445658"/>
            <a:ext cx="6606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확장자가 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jpg, jpeg, </a:t>
            </a:r>
            <a:r>
              <a:rPr lang="en-US" altLang="ko-KR" sz="1600" dirty="0" err="1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png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bmp, </a:t>
            </a:r>
            <a:r>
              <a:rPr lang="en-US" altLang="ko-KR" sz="1600" dirty="0" err="1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tif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 이미지 파일을 </a:t>
            </a:r>
            <a:r>
              <a:rPr lang="ko-KR" altLang="en-US" sz="16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열 수 있는 기능</a:t>
            </a:r>
            <a:endParaRPr lang="en-US" altLang="ko-KR" sz="1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이미지를 불러올 시 창 사이즈를 이미지에 맞게 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재설정</a:t>
            </a:r>
            <a:endParaRPr lang="en-US" altLang="ko-KR" sz="1600" dirty="0" smtClean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파일 저장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)]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클릭해 다른 이름으로 저장할 수 있음</a:t>
            </a:r>
            <a:endParaRPr lang="en-US" altLang="ko-KR" sz="1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989" y="3664268"/>
            <a:ext cx="3513371" cy="267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4387" y="2406232"/>
            <a:ext cx="6489502" cy="18697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func_open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 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readFp = askopenfilename(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parent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filetypes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=((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그림파일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"*.jpg;*;*.jpeg;.png;*.bmp;*.tif"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sz="105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모든파일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"*.*"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)))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 = Image(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filename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=readFp)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oriX = photo.width;  oriY = photo.height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newX = photo2.width;  newY = 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64478" y="2301322"/>
            <a:ext cx="1229788" cy="228122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59" y="697685"/>
            <a:ext cx="423163" cy="4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9" b="28903"/>
          <a:stretch/>
        </p:blipFill>
        <p:spPr bwMode="auto">
          <a:xfrm>
            <a:off x="7977253" y="1534524"/>
            <a:ext cx="2002401" cy="236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확대 및 축소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PHOTOSHOP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#2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6" y="4284866"/>
            <a:ext cx="5420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확대하기</a:t>
            </a:r>
            <a:r>
              <a:rPr lang="en-US" altLang="ko-KR" dirty="0"/>
              <a:t>] [</a:t>
            </a:r>
            <a:r>
              <a:rPr lang="ko-KR" altLang="en-US" dirty="0"/>
              <a:t>축소하기</a:t>
            </a:r>
            <a:r>
              <a:rPr lang="en-US" altLang="ko-KR" dirty="0"/>
              <a:t>]</a:t>
            </a:r>
            <a:r>
              <a:rPr lang="ko-KR" altLang="en-US" dirty="0"/>
              <a:t>를 클릭해 이미지 배율을 조절함</a:t>
            </a:r>
            <a:endParaRPr lang="en-US" altLang="ko-KR" dirty="0"/>
          </a:p>
          <a:p>
            <a:r>
              <a:rPr lang="en-US" altLang="ko-KR" dirty="0"/>
              <a:t>2~8</a:t>
            </a:r>
            <a:r>
              <a:rPr lang="ko-KR" altLang="en-US" dirty="0"/>
              <a:t>까지 입력 받도록 설정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694" y="2320277"/>
            <a:ext cx="17335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83" y="4000999"/>
            <a:ext cx="2969450" cy="213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564" y="5381770"/>
            <a:ext cx="892589" cy="75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764387" y="2408239"/>
            <a:ext cx="5420074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func_zoomin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 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scale = askinteger(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확대배율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값입력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4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photo2.resize(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int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(oriX*scale)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int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(oriY*scale))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newX = photo2.width;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 = 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69437" y="2824723"/>
            <a:ext cx="307447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952678" y="1971329"/>
            <a:ext cx="606958" cy="33707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4648548" y="706543"/>
            <a:ext cx="591991" cy="449578"/>
            <a:chOff x="4469441" y="668022"/>
            <a:chExt cx="734800" cy="558032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0" t="52037" r="53249" b="5926"/>
            <a:stretch/>
          </p:blipFill>
          <p:spPr>
            <a:xfrm>
              <a:off x="4469441" y="668022"/>
              <a:ext cx="589715" cy="558032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88" t="52945" r="11899" b="5510"/>
            <a:stretch/>
          </p:blipFill>
          <p:spPr>
            <a:xfrm>
              <a:off x="4914071" y="931332"/>
              <a:ext cx="290170" cy="278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5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CA7BCBA-BF0F-46ED-A10C-87D6FBCE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What is </a:t>
            </a:r>
            <a:r>
              <a:rPr lang="en-US" altLang="ko-KR" dirty="0" smtClean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dirty="0" smtClean="0">
                <a:ln w="3175">
                  <a:noFill/>
                </a:ln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en-US" altLang="ko-KR" dirty="0" smtClean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PHOTOSHOP</a:t>
            </a:r>
            <a:r>
              <a:rPr lang="en-US" altLang="ko-KR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583" y="287381"/>
            <a:ext cx="1514013" cy="380641"/>
          </a:xfrm>
        </p:spPr>
        <p:txBody>
          <a:bodyPr>
            <a:normAutofit/>
          </a:bodyPr>
          <a:lstStyle/>
          <a:p>
            <a:pPr algn="dist"/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프로그램 개요</a:t>
            </a:r>
            <a:endParaRPr lang="en-US" altLang="ko-KR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A67DED-E0B2-4B46-9F43-030C632E1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  <a:prstGeom prst="rect">
            <a:avLst/>
          </a:prstGeo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A4D255-31A5-4280-9715-7DD579AD66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539836"/>
            <a:ext cx="5490171" cy="4642521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800" b="1" dirty="0">
                <a:ln w="3175">
                  <a:noFill/>
                </a:ln>
                <a:gradFill flip="none" rotWithShape="1">
                  <a:gsLst>
                    <a:gs pos="36000">
                      <a:srgbClr val="0070C0"/>
                    </a:gs>
                    <a:gs pos="16000">
                      <a:srgbClr val="0070C0">
                        <a:lumMod val="29000"/>
                        <a:lumOff val="71000"/>
                      </a:srgbClr>
                    </a:gs>
                    <a:gs pos="0">
                      <a:schemeClr val="accent6">
                        <a:lumMod val="55000"/>
                        <a:lumOff val="45000"/>
                      </a:scheme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en-US" altLang="ko-KR" sz="1800" b="1" dirty="0" smtClean="0">
                <a:ln w="3175">
                  <a:noFill/>
                </a:ln>
                <a:gradFill flip="none" rotWithShape="1">
                  <a:gsLst>
                    <a:gs pos="36000">
                      <a:srgbClr val="0070C0"/>
                    </a:gs>
                    <a:gs pos="16000">
                      <a:srgbClr val="0070C0">
                        <a:lumMod val="29000"/>
                        <a:lumOff val="71000"/>
                      </a:srgbClr>
                    </a:gs>
                    <a:gs pos="0">
                      <a:schemeClr val="accent6">
                        <a:lumMod val="55000"/>
                        <a:lumOff val="45000"/>
                      </a:scheme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ln w="3175">
                  <a:noFill/>
                </a:ln>
                <a:gradFill flip="none" rotWithShape="1">
                  <a:gsLst>
                    <a:gs pos="36000">
                      <a:srgbClr val="0070C0"/>
                    </a:gs>
                    <a:gs pos="16000">
                      <a:srgbClr val="0070C0">
                        <a:lumMod val="29000"/>
                        <a:lumOff val="71000"/>
                      </a:srgbClr>
                    </a:gs>
                    <a:gs pos="0">
                      <a:schemeClr val="accent6">
                        <a:lumMod val="55000"/>
                        <a:lumOff val="45000"/>
                      </a:scheme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ver1.0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 파일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gif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raw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파일을 모두 불러와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점 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기하학 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영역 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 분석을 할 수 있는 프로그램입니다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/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프로그램은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Python 3.7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기반으로 제작되었습니다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-GIF, RAW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다중 처리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umpy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통한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빠른 </a:t>
            </a:r>
            <a:r>
              <a:rPr lang="en-US" altLang="ko-KR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RGB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연산</a:t>
            </a:r>
            <a:endParaRPr lang="en-US" altLang="ko-KR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</a:t>
            </a:r>
            <a:r>
              <a:rPr lang="en-US" altLang="ko-KR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GIF to HIS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변환을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lang="ko-KR" altLang="en-US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영역 처리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원본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비교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되돌리기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기능 제공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실제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프로그램에서는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RAW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GIF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모두 한번에 구현이 가능하나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MANUAL</a:t>
            </a:r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GIF</a:t>
            </a:r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설명됩니다</a:t>
            </a:r>
            <a:r>
              <a:rPr lang="en-US" altLang="ko-KR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u="sng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A8098-5C38-4F20-A6B2-7DD2FC28B250}"/>
              </a:ext>
            </a:extLst>
          </p:cNvPr>
          <p:cNvCxnSpPr>
            <a:cxnSpLocks/>
          </p:cNvCxnSpPr>
          <p:nvPr/>
        </p:nvCxnSpPr>
        <p:spPr>
          <a:xfrm>
            <a:off x="5853280" y="1319793"/>
            <a:ext cx="0" cy="526906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B45F2-8D46-4992-868C-77186485797D}"/>
              </a:ext>
            </a:extLst>
          </p:cNvPr>
          <p:cNvCxnSpPr>
            <a:cxnSpLocks/>
          </p:cNvCxnSpPr>
          <p:nvPr/>
        </p:nvCxnSpPr>
        <p:spPr>
          <a:xfrm>
            <a:off x="1000271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78" y="626898"/>
            <a:ext cx="497396" cy="4973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64" b="1396"/>
          <a:stretch/>
        </p:blipFill>
        <p:spPr>
          <a:xfrm>
            <a:off x="773084" y="1328636"/>
            <a:ext cx="4769377" cy="51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8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9" b="28903"/>
          <a:stretch/>
        </p:blipFill>
        <p:spPr bwMode="auto">
          <a:xfrm>
            <a:off x="7977253" y="1534524"/>
            <a:ext cx="2002401" cy="236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상하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좌우 반전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PHOTOSHOP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#3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90" y="5196785"/>
            <a:ext cx="542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smtClean="0"/>
              <a:t>상하 반전</a:t>
            </a:r>
            <a:r>
              <a:rPr lang="en-US" altLang="ko-KR" dirty="0"/>
              <a:t>] [</a:t>
            </a:r>
            <a:r>
              <a:rPr lang="ko-KR" altLang="en-US" dirty="0" smtClean="0"/>
              <a:t>좌우 반전</a:t>
            </a:r>
            <a:r>
              <a:rPr lang="en-US" altLang="ko-KR" dirty="0"/>
              <a:t>]</a:t>
            </a:r>
            <a:r>
              <a:rPr lang="ko-KR" altLang="en-US" dirty="0"/>
              <a:t>을 클릭해 이미지를 반전시켜 출력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00" y="3987341"/>
            <a:ext cx="3158020" cy="240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941" y="4284866"/>
            <a:ext cx="2375883" cy="180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64388" y="2392004"/>
            <a:ext cx="5420074" cy="12234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func_mirror1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photo2.flip()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newX=photo2.width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newY=photo2.height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4390" y="3800229"/>
            <a:ext cx="5420074" cy="12234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func_mirror2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photo2.flop()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newX=photo2.width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newY=photo2.height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52678" y="2280079"/>
            <a:ext cx="606958" cy="33707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000" y1="13778" x2="48000" y2="91111"/>
                        <a14:foregroundMark x1="56444" y1="39556" x2="56889" y2="8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089" y="702648"/>
            <a:ext cx="457368" cy="4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47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9" b="28903"/>
          <a:stretch/>
        </p:blipFill>
        <p:spPr bwMode="auto">
          <a:xfrm>
            <a:off x="7977253" y="1534524"/>
            <a:ext cx="2002401" cy="236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회전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PHOTOSHOP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#4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4115715"/>
            <a:ext cx="542007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클릭해 회전할 각도 입력</a:t>
            </a:r>
            <a:endParaRPr lang="en-US" altLang="ko-KR" dirty="0" smtClean="0"/>
          </a:p>
          <a:p>
            <a:r>
              <a:rPr lang="ko-KR" altLang="en-US" dirty="0" smtClean="0"/>
              <a:t>이미지를 회전시킨 후 창 크기를 맞춰서 출력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93" y="4120738"/>
            <a:ext cx="1431670" cy="228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75" y="2441735"/>
            <a:ext cx="17335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764390" y="2391252"/>
            <a:ext cx="5429039" cy="15465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func_rotate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 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degree = askinteger(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회전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회전할 각도를 입력하세요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360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photo2.rotate(degree)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newX = photo2.width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 = 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529" y="4193849"/>
            <a:ext cx="2814996" cy="214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9979654" y="2930526"/>
            <a:ext cx="307447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52678" y="2567365"/>
            <a:ext cx="606958" cy="168537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06" y="743910"/>
            <a:ext cx="425644" cy="4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58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64387" y="2391251"/>
            <a:ext cx="6244017" cy="15465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func_bright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value = askinteger(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밝게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값을 입력하세요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(100~200)'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200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photo2.modula</a:t>
            </a:r>
            <a:r>
              <a:rPr kumimoji="1" lang="en-US" altLang="ko-KR" sz="1050" dirty="0" err="1" smtClean="0">
                <a:solidFill>
                  <a:srgbClr val="A9B7C6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te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newX = photo2.width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 = 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9" b="28903"/>
          <a:stretch/>
        </p:blipFill>
        <p:spPr bwMode="auto">
          <a:xfrm>
            <a:off x="7977253" y="1534524"/>
            <a:ext cx="2002401" cy="236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밝기 조절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PHOTOSHOP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#5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5433799"/>
            <a:ext cx="5420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밝게</a:t>
            </a:r>
            <a:r>
              <a:rPr lang="en-US" altLang="ko-KR" dirty="0" smtClean="0"/>
              <a:t>] [</a:t>
            </a:r>
            <a:r>
              <a:rPr lang="ko-KR" altLang="en-US" dirty="0" smtClean="0"/>
              <a:t>어둡게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 조정할 값 입력</a:t>
            </a:r>
            <a:endParaRPr lang="en-US" altLang="ko-KR" dirty="0" smtClean="0"/>
          </a:p>
          <a:p>
            <a:r>
              <a:rPr lang="ko-KR" altLang="en-US" dirty="0" smtClean="0"/>
              <a:t>이미지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값을 조정한 후 출력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674" y="2380949"/>
            <a:ext cx="17335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64386" y="4008907"/>
            <a:ext cx="6244017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func_dark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value = askinteger(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어둡게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값을 입력하세요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(0~100)'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photo2.modulate(value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newX = photo2.width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 = 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41" y="4326253"/>
            <a:ext cx="2001903" cy="152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890" y="4326254"/>
            <a:ext cx="2037334" cy="154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9967510" y="2899481"/>
            <a:ext cx="307447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952678" y="2731329"/>
            <a:ext cx="606958" cy="33707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4465810" y="740668"/>
            <a:ext cx="426428" cy="444627"/>
            <a:chOff x="4300680" y="620571"/>
            <a:chExt cx="564987" cy="589099"/>
          </a:xfrm>
        </p:grpSpPr>
        <p:sp>
          <p:nvSpPr>
            <p:cNvPr id="31" name="포인트가 4개인 별 30"/>
            <p:cNvSpPr/>
            <p:nvPr/>
          </p:nvSpPr>
          <p:spPr>
            <a:xfrm>
              <a:off x="4697276" y="871669"/>
              <a:ext cx="168391" cy="168391"/>
            </a:xfrm>
            <a:prstGeom prst="star4">
              <a:avLst>
                <a:gd name="adj" fmla="val 2098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4개인 별 31"/>
            <p:cNvSpPr/>
            <p:nvPr/>
          </p:nvSpPr>
          <p:spPr>
            <a:xfrm>
              <a:off x="4518476" y="620571"/>
              <a:ext cx="238125" cy="238125"/>
            </a:xfrm>
            <a:prstGeom prst="star4">
              <a:avLst>
                <a:gd name="adj" fmla="val 18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포인트가 4개인 별 32"/>
            <p:cNvSpPr/>
            <p:nvPr/>
          </p:nvSpPr>
          <p:spPr>
            <a:xfrm>
              <a:off x="4300680" y="813074"/>
              <a:ext cx="396596" cy="396596"/>
            </a:xfrm>
            <a:prstGeom prst="star4">
              <a:avLst>
                <a:gd name="adj" fmla="val 1657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182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9" b="28903"/>
          <a:stretch/>
        </p:blipFill>
        <p:spPr bwMode="auto">
          <a:xfrm>
            <a:off x="7977253" y="1534524"/>
            <a:ext cx="2002401" cy="236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선명도 조절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PHOTOSHOP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#6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5410049"/>
            <a:ext cx="5420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선명하게</a:t>
            </a:r>
            <a:r>
              <a:rPr lang="en-US" altLang="ko-KR" dirty="0" smtClean="0"/>
              <a:t>] [</a:t>
            </a:r>
            <a:r>
              <a:rPr lang="ko-KR" altLang="en-US" dirty="0" smtClean="0"/>
              <a:t>탁하게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 조정할 값 입력</a:t>
            </a:r>
            <a:endParaRPr lang="en-US" altLang="ko-KR" dirty="0" smtClean="0"/>
          </a:p>
          <a:p>
            <a:r>
              <a:rPr lang="ko-KR" altLang="en-US" dirty="0" smtClean="0"/>
              <a:t>이미지 </a:t>
            </a:r>
            <a:r>
              <a:rPr lang="ko-KR" altLang="en-US" dirty="0" err="1" smtClean="0"/>
              <a:t>채도값을</a:t>
            </a:r>
            <a:r>
              <a:rPr lang="ko-KR" altLang="en-US" dirty="0" smtClean="0"/>
              <a:t> 조정한 후 출력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64387" y="2392824"/>
            <a:ext cx="6673622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func_clear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value = askinteger(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선명하게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값을 입력하세요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(100~200)"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200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photo2.modulate(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newX = photo2.width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 = 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64385" y="3900914"/>
            <a:ext cx="6244017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func_unclear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value = askinteger(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탁하게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체" pitchFamily="49" charset="-127"/>
                <a:cs typeface="굴림" pitchFamily="50" charset="-127"/>
              </a:rPr>
              <a:t>값을 입력하세요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(0~100)"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minvalue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maxvalue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photo2.modulate(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value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100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newX = photo2.width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 = 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782" y="2461107"/>
            <a:ext cx="17335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533" y="4346571"/>
            <a:ext cx="2153785" cy="163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660" y="4332545"/>
            <a:ext cx="2186431" cy="1663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9817243" y="2975582"/>
            <a:ext cx="307447" cy="25318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952678" y="2992579"/>
            <a:ext cx="606958" cy="337073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도넛 8"/>
          <p:cNvSpPr/>
          <p:nvPr/>
        </p:nvSpPr>
        <p:spPr>
          <a:xfrm>
            <a:off x="4346907" y="735411"/>
            <a:ext cx="391841" cy="391841"/>
          </a:xfrm>
          <a:prstGeom prst="donut">
            <a:avLst>
              <a:gd name="adj" fmla="val 24615"/>
            </a:avLst>
          </a:prstGeom>
          <a:gradFill flip="none" rotWithShape="1">
            <a:gsLst>
              <a:gs pos="10000">
                <a:schemeClr val="bg1">
                  <a:lumMod val="9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58000">
                <a:schemeClr val="tx1">
                  <a:lumMod val="50000"/>
                  <a:lumOff val="50000"/>
                </a:schemeClr>
              </a:gs>
              <a:gs pos="84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9" b="28903"/>
          <a:stretch/>
        </p:blipFill>
        <p:spPr bwMode="auto">
          <a:xfrm>
            <a:off x="7977253" y="1534524"/>
            <a:ext cx="2002401" cy="236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흑백 처리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smtClean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en-US" altLang="ko-KR" sz="1600" smtClean="0">
                <a:latin typeface="맑은 고딕" pitchFamily="50" charset="-127"/>
                <a:ea typeface="맑은 고딕" pitchFamily="50" charset="-127"/>
              </a:rPr>
              <a:t> PHOTOSHOP #7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625243"/>
            <a:ext cx="312994" cy="168525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5" y="3783130"/>
            <a:ext cx="542007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흑백처리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 이미지 채도를 완전히 낮춘 후 출력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4385" y="2392824"/>
            <a:ext cx="4535216" cy="12234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func_bw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photo2.type =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"grayscale"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 = photo2.width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 = 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401" y="3990142"/>
            <a:ext cx="3101605" cy="235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952678" y="3291740"/>
            <a:ext cx="606958" cy="168537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물결 24"/>
          <p:cNvSpPr/>
          <p:nvPr/>
        </p:nvSpPr>
        <p:spPr>
          <a:xfrm>
            <a:off x="4979726" y="774569"/>
            <a:ext cx="326225" cy="326225"/>
          </a:xfrm>
          <a:prstGeom prst="wav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bg1">
                  <a:lumMod val="75000"/>
                </a:schemeClr>
              </a:gs>
              <a:gs pos="55000">
                <a:schemeClr val="bg1"/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4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9" b="28903"/>
          <a:stretch/>
        </p:blipFill>
        <p:spPr bwMode="auto">
          <a:xfrm>
            <a:off x="7977253" y="1534524"/>
            <a:ext cx="2002401" cy="236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흑백 처리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b="1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PHOTOSHOP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#7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769405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387" y="1857729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5" y="3783130"/>
            <a:ext cx="542007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흑백처리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 이미지 채도를 완전히 낮춘 후 출력</a:t>
            </a:r>
            <a:endParaRPr lang="en-US" altLang="ko-KR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4385" y="2392824"/>
            <a:ext cx="4535216" cy="12234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def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func_bw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():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global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window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canvas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paper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oriY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 = photo.clone()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photo2.type =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"grayscale"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 = photo2.width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newY = photo2.height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displayImage(photo2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newY)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401" y="3990142"/>
            <a:ext cx="3101605" cy="235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952678" y="3291740"/>
            <a:ext cx="606958" cy="168537"/>
          </a:xfrm>
          <a:prstGeom prst="rect">
            <a:avLst/>
          </a:prstGeom>
          <a:solidFill>
            <a:srgbClr val="00B0F0">
              <a:alpha val="22000"/>
            </a:srgbClr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물결 24"/>
          <p:cNvSpPr/>
          <p:nvPr/>
        </p:nvSpPr>
        <p:spPr>
          <a:xfrm>
            <a:off x="4979726" y="774569"/>
            <a:ext cx="326225" cy="326225"/>
          </a:xfrm>
          <a:prstGeom prst="wav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bg1">
                  <a:lumMod val="75000"/>
                </a:schemeClr>
              </a:gs>
              <a:gs pos="55000">
                <a:schemeClr val="bg1"/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23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문서 4">
            <a:extLst>
              <a:ext uri="{FF2B5EF4-FFF2-40B4-BE49-F238E27FC236}">
                <a16:creationId xmlns:a16="http://schemas.microsoft.com/office/drawing/2014/main" id="{E3206812-C1B3-438D-A3B6-CA6145D932DD}"/>
              </a:ext>
            </a:extLst>
          </p:cNvPr>
          <p:cNvSpPr/>
          <p:nvPr/>
        </p:nvSpPr>
        <p:spPr>
          <a:xfrm flipV="1">
            <a:off x="0" y="3196797"/>
            <a:ext cx="12192000" cy="3661203"/>
          </a:xfrm>
          <a:prstGeom prst="flowChartDocument">
            <a:avLst/>
          </a:prstGeom>
          <a:gradFill>
            <a:gsLst>
              <a:gs pos="0">
                <a:schemeClr val="bg1"/>
              </a:gs>
              <a:gs pos="24000">
                <a:schemeClr val="accent4">
                  <a:lumMod val="20000"/>
                  <a:lumOff val="80000"/>
                </a:schemeClr>
              </a:gs>
              <a:gs pos="54000">
                <a:schemeClr val="bg1">
                  <a:lumMod val="75000"/>
                </a:schemeClr>
              </a:gs>
              <a:gs pos="78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13408-D8BF-4E0E-8C67-D4386D6D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2846" y="1506373"/>
            <a:ext cx="3526309" cy="3845255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sz="8000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Arial" panose="020B0604020202020204" pitchFamily="34" charset="0"/>
              </a:rPr>
              <a:t>THANKS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  <a:latin typeface="Consolas" pitchFamily="49" charset="0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3813FB-4C90-4A2D-B3F7-C2340721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청년취업 아카데미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7014FF-3567-4B24-9335-ABB9776B0093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1395" y="3515761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A6791B-8EB9-4FB9-ADF4-1DEE62B1DF2F}"/>
              </a:ext>
            </a:extLst>
          </p:cNvPr>
          <p:cNvCxnSpPr>
            <a:cxnSpLocks/>
          </p:cNvCxnSpPr>
          <p:nvPr userDrawn="1"/>
        </p:nvCxnSpPr>
        <p:spPr>
          <a:xfrm>
            <a:off x="4151395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81D3F4-8E93-4AC6-B6DA-ABB4C2BE61DF}"/>
              </a:ext>
            </a:extLst>
          </p:cNvPr>
          <p:cNvCxnSpPr>
            <a:cxnSpLocks/>
          </p:cNvCxnSpPr>
          <p:nvPr userDrawn="1"/>
        </p:nvCxnSpPr>
        <p:spPr>
          <a:xfrm>
            <a:off x="8093726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9510B9D-3B6E-4151-9597-0F8F74A5B542}"/>
              </a:ext>
            </a:extLst>
          </p:cNvPr>
          <p:cNvCxnSpPr>
            <a:cxnSpLocks/>
          </p:cNvCxnSpPr>
          <p:nvPr userDrawn="1"/>
        </p:nvCxnSpPr>
        <p:spPr>
          <a:xfrm>
            <a:off x="8040221" y="514088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81EF20-0CF9-4910-99BD-0DAA71E4A6D6}"/>
              </a:ext>
            </a:extLst>
          </p:cNvPr>
          <p:cNvGrpSpPr/>
          <p:nvPr userDrawn="1"/>
        </p:nvGrpSpPr>
        <p:grpSpPr>
          <a:xfrm>
            <a:off x="7776970" y="3570607"/>
            <a:ext cx="504748" cy="452673"/>
            <a:chOff x="333451" y="0"/>
            <a:chExt cx="504748" cy="4526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66640EA-FFCE-455B-8DCD-2E074311429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C1A1314-255F-4CE5-B3FA-3D4415A03B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4150959" y="2515235"/>
            <a:ext cx="3891397" cy="714571"/>
            <a:chOff x="4157026" y="1773594"/>
            <a:chExt cx="3891397" cy="71457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162E59A-9B06-463F-BC17-B7ECA49B7D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7026" y="19868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675953F-5445-43BD-B98C-FBC8CA52FB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20277" y="1773594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B61D34E-72CA-4BBD-85FF-ACD7F1FDEE73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3904652" y="223579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F73A61-520A-43A1-84F6-6C368678C71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76970" y="199861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D90CF4C-CA39-452E-9C76-3C17F825B4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43675" y="19868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5D4F15-3827-4350-8768-71DCB321E845}"/>
              </a:ext>
            </a:extLst>
          </p:cNvPr>
          <p:cNvGrpSpPr/>
          <p:nvPr userDrawn="1"/>
        </p:nvGrpSpPr>
        <p:grpSpPr>
          <a:xfrm>
            <a:off x="3902044" y="1030917"/>
            <a:ext cx="4369523" cy="5827083"/>
            <a:chOff x="3902044" y="1030917"/>
            <a:chExt cx="4369523" cy="5827083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AC4CB1-C281-4CB2-898D-56225834D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6524625"/>
              <a:ext cx="4175800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D34E868-4376-4362-8830-60CAE007A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71567" y="1030917"/>
              <a:ext cx="0" cy="582708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0B5963-8B8A-4F27-BB92-230AC861B5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7844" y="6362324"/>
              <a:ext cx="0" cy="16230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48A6DB-139B-4D89-8368-572B4859EF71}"/>
              </a:ext>
            </a:extLst>
          </p:cNvPr>
          <p:cNvCxnSpPr>
            <a:cxnSpLocks/>
          </p:cNvCxnSpPr>
          <p:nvPr userDrawn="1"/>
        </p:nvCxnSpPr>
        <p:spPr>
          <a:xfrm>
            <a:off x="3902044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877CCC0-E7E4-448A-B975-F5586887E75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45271" y="1804193"/>
            <a:ext cx="236448" cy="23644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AB12065-1120-4923-8D41-18CF43FA161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3696" y="3438640"/>
            <a:ext cx="236448" cy="23644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170276-A5C8-47A4-A2EE-0F1CAB0A77A3}"/>
              </a:ext>
            </a:extLst>
          </p:cNvPr>
          <p:cNvGrpSpPr/>
          <p:nvPr userDrawn="1"/>
        </p:nvGrpSpPr>
        <p:grpSpPr>
          <a:xfrm>
            <a:off x="4162648" y="1703212"/>
            <a:ext cx="3894830" cy="2529374"/>
            <a:chOff x="4830585" y="1935633"/>
            <a:chExt cx="2567940" cy="252937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BA8AF06-ED9E-4FED-8188-103D660E81BD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2191992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D3A31B0-1D7E-4BCD-B1AD-9E0C0131044A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1202170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DA64C95-80B4-4FFC-9CE9-7915542E02F9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1641486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6645A5-00F8-4856-8ACB-C53DD597DD71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651663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9CE8093-BCE7-4497-8337-7C5F8876E275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3181037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4375B2C-1EBB-497B-84A9-0F6ED9ECF7F2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2630531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FDED3B-7EA6-455F-A9C7-E388909F758E}"/>
              </a:ext>
            </a:extLst>
          </p:cNvPr>
          <p:cNvGrpSpPr/>
          <p:nvPr/>
        </p:nvGrpSpPr>
        <p:grpSpPr>
          <a:xfrm rot="18900000">
            <a:off x="6050653" y="5692772"/>
            <a:ext cx="160828" cy="144235"/>
            <a:chOff x="333451" y="0"/>
            <a:chExt cx="504748" cy="452673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6F0DDBD-E884-4CCF-8DFA-E7B0A31C4D5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6C00BF-56E9-4FD2-94DB-1E28F3F57D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66D1B7-3F9F-4CFE-ADDE-9E6286F66036}"/>
              </a:ext>
            </a:extLst>
          </p:cNvPr>
          <p:cNvGrpSpPr/>
          <p:nvPr/>
        </p:nvGrpSpPr>
        <p:grpSpPr>
          <a:xfrm>
            <a:off x="267210" y="6450050"/>
            <a:ext cx="160828" cy="144235"/>
            <a:chOff x="333451" y="0"/>
            <a:chExt cx="504748" cy="45267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418EAD1-2162-48BB-B8DD-92658F3A9B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4B384CF-24D7-469C-A07E-E5CC2C6EF2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4A7AA9-4D89-487F-A2FE-171DFF7F1D05}"/>
              </a:ext>
            </a:extLst>
          </p:cNvPr>
          <p:cNvGrpSpPr/>
          <p:nvPr/>
        </p:nvGrpSpPr>
        <p:grpSpPr>
          <a:xfrm>
            <a:off x="11692617" y="6450050"/>
            <a:ext cx="160828" cy="144235"/>
            <a:chOff x="333451" y="0"/>
            <a:chExt cx="504748" cy="45267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581703E-9EFC-47FB-9078-B63725A721A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CECEDF0-AF49-4042-AB35-6943AE9400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A9C2C0-749F-4CB7-9A85-9E1C3E322562}"/>
              </a:ext>
            </a:extLst>
          </p:cNvPr>
          <p:cNvGrpSpPr/>
          <p:nvPr/>
        </p:nvGrpSpPr>
        <p:grpSpPr>
          <a:xfrm>
            <a:off x="267210" y="897738"/>
            <a:ext cx="160828" cy="144235"/>
            <a:chOff x="333451" y="0"/>
            <a:chExt cx="504748" cy="45267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9725607-1527-4BB7-A9B5-E6C77E6106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118CD16-6459-4A8A-816E-D60CE427E5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E5901D-E3AD-4FC0-80E8-B36FBF23FCDD}"/>
              </a:ext>
            </a:extLst>
          </p:cNvPr>
          <p:cNvGrpSpPr/>
          <p:nvPr/>
        </p:nvGrpSpPr>
        <p:grpSpPr>
          <a:xfrm>
            <a:off x="11692617" y="897738"/>
            <a:ext cx="160828" cy="144235"/>
            <a:chOff x="333451" y="0"/>
            <a:chExt cx="504748" cy="452673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844AC30-79F9-49C6-AFC7-3ABE8A0AB5D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3025C4-D781-4A6B-A445-F8688CA9F5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177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(*.GIF, RAW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7951" y="2011351"/>
            <a:ext cx="8034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 프로그램에서 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RAW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GIF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프로그램 내 기능 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모두 구현</a:t>
            </a:r>
            <a:endParaRPr lang="en-US" altLang="ko-KR" sz="1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이미지를 불러올 시 창 사이즈를 이미지에 맞게 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재설정</a:t>
            </a:r>
            <a:endParaRPr lang="en-US" altLang="ko-KR" sz="1600" dirty="0" smtClean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각각 저장 가능</a:t>
            </a:r>
            <a:endParaRPr lang="en-US" altLang="ko-KR" sz="1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83" y="1586480"/>
            <a:ext cx="3589260" cy="39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원본 비교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5735" y="5304015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– 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비교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원본과 </a:t>
            </a:r>
            <a:r>
              <a:rPr lang="ko-KR" altLang="en-US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즉시 </a:t>
            </a: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copy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본을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 후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실행 시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pLabel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출력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9" y="2218340"/>
            <a:ext cx="4282810" cy="11255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429" y="1542001"/>
            <a:ext cx="6504536" cy="35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밝기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조정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#2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7027" y="5541035"/>
            <a:ext cx="8296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err="1" smtClean="0"/>
              <a:t>밝게하기</a:t>
            </a:r>
            <a:r>
              <a:rPr lang="en-US" altLang="ko-KR" dirty="0" smtClean="0"/>
              <a:t>] </a:t>
            </a:r>
            <a:r>
              <a:rPr lang="en-US" altLang="ko-KR" dirty="0"/>
              <a:t>[</a:t>
            </a:r>
            <a:r>
              <a:rPr lang="ko-KR" altLang="en-US" dirty="0" err="1"/>
              <a:t>어둡게하기</a:t>
            </a:r>
            <a:r>
              <a:rPr lang="en-US" altLang="ko-KR" dirty="0" smtClean="0"/>
              <a:t>][</a:t>
            </a:r>
            <a:r>
              <a:rPr lang="ko-KR" altLang="en-US" dirty="0" err="1" smtClean="0"/>
              <a:t>밝게하기</a:t>
            </a:r>
            <a:r>
              <a:rPr lang="en-US" altLang="ko-KR" dirty="0" smtClean="0"/>
              <a:t>(</a:t>
            </a:r>
            <a:r>
              <a:rPr lang="ko-KR" altLang="en-US" dirty="0"/>
              <a:t>승</a:t>
            </a:r>
            <a:r>
              <a:rPr lang="en-US" altLang="ko-KR" dirty="0" smtClean="0"/>
              <a:t>)][</a:t>
            </a:r>
            <a:r>
              <a:rPr lang="ko-KR" altLang="en-US" dirty="0" err="1" smtClean="0"/>
              <a:t>어둡게하기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</a:t>
            </a:r>
            <a:r>
              <a:rPr lang="en-US" altLang="ko-KR" dirty="0" smtClean="0"/>
              <a:t>)]</a:t>
            </a:r>
            <a:r>
              <a:rPr lang="ko-KR" altLang="en-US" dirty="0" smtClean="0"/>
              <a:t>를 </a:t>
            </a:r>
            <a:r>
              <a:rPr lang="ko-KR" altLang="en-US" dirty="0"/>
              <a:t>클릭해 조정할 밝기 값을 </a:t>
            </a:r>
            <a:r>
              <a:rPr lang="ko-KR" altLang="en-US" dirty="0" smtClean="0"/>
              <a:t>입력 </a:t>
            </a:r>
            <a:endParaRPr lang="en-US" altLang="ko-KR" dirty="0" smtClean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27" y="1741177"/>
            <a:ext cx="6504536" cy="35755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32861" y="3334346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+ 100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5735" y="5304015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관계 연산자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20" y="1639036"/>
            <a:ext cx="6289376" cy="34573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82675" y="2460262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5735" y="5304015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관계 연산자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3182675" y="2460262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41" y="1517110"/>
            <a:ext cx="6535511" cy="35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XOR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5735" y="5304015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^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관계 연산자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3182675" y="2460262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735" y="1844317"/>
            <a:ext cx="5594543" cy="335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1131</Words>
  <Application>Microsoft Office PowerPoint</Application>
  <PresentationFormat>와이드스크린</PresentationFormat>
  <Paragraphs>316</Paragraphs>
  <Slides>36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Arial</vt:lpstr>
      <vt:lpstr>나눔바른고딕 BOLD</vt:lpstr>
      <vt:lpstr>굴림</vt:lpstr>
      <vt:lpstr>굴림체</vt:lpstr>
      <vt:lpstr>나눔바른고딕</vt:lpstr>
      <vt:lpstr>Wingdings</vt:lpstr>
      <vt:lpstr>Consolas</vt:lpstr>
      <vt:lpstr>맑은 고딕</vt:lpstr>
      <vt:lpstr>Office 테마</vt:lpstr>
      <vt:lpstr>J PHOTO SHOP</vt:lpstr>
      <vt:lpstr>화소 점처리</vt:lpstr>
      <vt:lpstr>What is “J PHOTOSHOP”</vt:lpstr>
      <vt:lpstr>파일 (*.GIF, RAW)</vt:lpstr>
      <vt:lpstr>원본 비교</vt:lpstr>
      <vt:lpstr>밝기 조정</vt:lpstr>
      <vt:lpstr>AND 연산</vt:lpstr>
      <vt:lpstr>OR 연산</vt:lpstr>
      <vt:lpstr>XOR 연산</vt:lpstr>
      <vt:lpstr>반전</vt:lpstr>
      <vt:lpstr>감마</vt:lpstr>
      <vt:lpstr>파라볼라</vt:lpstr>
      <vt:lpstr>이진화</vt:lpstr>
      <vt:lpstr>범위 강조</vt:lpstr>
      <vt:lpstr>반전</vt:lpstr>
      <vt:lpstr>이동</vt:lpstr>
      <vt:lpstr>줌인 (forward)</vt:lpstr>
      <vt:lpstr>줌인 (Backward)</vt:lpstr>
      <vt:lpstr>줌인 (Backward)</vt:lpstr>
      <vt:lpstr>화소 영역 처리(HSI 변환)</vt:lpstr>
      <vt:lpstr>엠보싱</vt:lpstr>
      <vt:lpstr>엠보싱</vt:lpstr>
      <vt:lpstr>합성하기</vt:lpstr>
      <vt:lpstr>확대 및 축소</vt:lpstr>
      <vt:lpstr>이미지 이동</vt:lpstr>
      <vt:lpstr>이미지 회전</vt:lpstr>
      <vt:lpstr>상하 / 좌우 반전</vt:lpstr>
      <vt:lpstr>열기 및 저장</vt:lpstr>
      <vt:lpstr>확대 및 축소</vt:lpstr>
      <vt:lpstr>상하 / 좌우 반전</vt:lpstr>
      <vt:lpstr>이미지 회전</vt:lpstr>
      <vt:lpstr>이미지 밝기 조절</vt:lpstr>
      <vt:lpstr>이미지 선명도 조절</vt:lpstr>
      <vt:lpstr>흑백 처리</vt:lpstr>
      <vt:lpstr>흑백 처리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403-10</cp:lastModifiedBy>
  <cp:revision>138</cp:revision>
  <dcterms:created xsi:type="dcterms:W3CDTF">2017-12-10T15:04:34Z</dcterms:created>
  <dcterms:modified xsi:type="dcterms:W3CDTF">2018-10-07T09:00:19Z</dcterms:modified>
</cp:coreProperties>
</file>